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8"/>
  </p:notesMasterIdLst>
  <p:sldIdLst>
    <p:sldId id="301" r:id="rId2"/>
    <p:sldId id="473" r:id="rId3"/>
    <p:sldId id="497" r:id="rId4"/>
    <p:sldId id="523" r:id="rId5"/>
    <p:sldId id="563" r:id="rId6"/>
    <p:sldId id="564" r:id="rId7"/>
    <p:sldId id="522" r:id="rId8"/>
    <p:sldId id="474" r:id="rId9"/>
    <p:sldId id="524" r:id="rId10"/>
    <p:sldId id="437" r:id="rId11"/>
    <p:sldId id="526" r:id="rId12"/>
    <p:sldId id="528" r:id="rId13"/>
    <p:sldId id="525" r:id="rId14"/>
    <p:sldId id="529" r:id="rId15"/>
    <p:sldId id="531" r:id="rId16"/>
    <p:sldId id="530"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3F8"/>
    <a:srgbClr val="1F0ABC"/>
    <a:srgbClr val="FDDFFC"/>
    <a:srgbClr val="FAD9C2"/>
    <a:srgbClr val="DFDBFD"/>
    <a:srgbClr val="E9BDFF"/>
    <a:srgbClr val="DBB2CB"/>
    <a:srgbClr val="17A810"/>
    <a:srgbClr val="3A1953"/>
    <a:srgbClr val="9F79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1" autoAdjust="0"/>
    <p:restoredTop sz="94660"/>
  </p:normalViewPr>
  <p:slideViewPr>
    <p:cSldViewPr snapToGrid="0">
      <p:cViewPr varScale="1">
        <p:scale>
          <a:sx n="78" d="100"/>
          <a:sy n="78" d="100"/>
        </p:scale>
        <p:origin x="802"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yến Võ" userId="e0de574612cad4ee" providerId="LiveId" clId="{EBAF0D37-BF61-454A-B442-C8BB6CD555BC}"/>
    <pc:docChg chg="delSld">
      <pc:chgData name="Tuyến Võ" userId="e0de574612cad4ee" providerId="LiveId" clId="{EBAF0D37-BF61-454A-B442-C8BB6CD555BC}" dt="2024-10-14T15:01:03.878" v="36" actId="47"/>
      <pc:docMkLst>
        <pc:docMk/>
      </pc:docMkLst>
      <pc:sldChg chg="del">
        <pc:chgData name="Tuyến Võ" userId="e0de574612cad4ee" providerId="LiveId" clId="{EBAF0D37-BF61-454A-B442-C8BB6CD555BC}" dt="2024-10-14T15:00:53.085" v="1" actId="47"/>
        <pc:sldMkLst>
          <pc:docMk/>
          <pc:sldMk cId="820041436" sldId="463"/>
        </pc:sldMkLst>
      </pc:sldChg>
      <pc:sldChg chg="del">
        <pc:chgData name="Tuyến Võ" userId="e0de574612cad4ee" providerId="LiveId" clId="{EBAF0D37-BF61-454A-B442-C8BB6CD555BC}" dt="2024-10-14T15:00:41.994" v="0" actId="47"/>
        <pc:sldMkLst>
          <pc:docMk/>
          <pc:sldMk cId="3028638473" sldId="480"/>
        </pc:sldMkLst>
      </pc:sldChg>
      <pc:sldChg chg="del">
        <pc:chgData name="Tuyến Võ" userId="e0de574612cad4ee" providerId="LiveId" clId="{EBAF0D37-BF61-454A-B442-C8BB6CD555BC}" dt="2024-10-14T15:00:59.443" v="26" actId="47"/>
        <pc:sldMkLst>
          <pc:docMk/>
          <pc:sldMk cId="2218251068" sldId="484"/>
        </pc:sldMkLst>
      </pc:sldChg>
      <pc:sldChg chg="del">
        <pc:chgData name="Tuyến Võ" userId="e0de574612cad4ee" providerId="LiveId" clId="{EBAF0D37-BF61-454A-B442-C8BB6CD555BC}" dt="2024-10-14T15:00:53.304" v="2" actId="47"/>
        <pc:sldMkLst>
          <pc:docMk/>
          <pc:sldMk cId="2485437570" sldId="486"/>
        </pc:sldMkLst>
      </pc:sldChg>
      <pc:sldChg chg="del">
        <pc:chgData name="Tuyến Võ" userId="e0de574612cad4ee" providerId="LiveId" clId="{EBAF0D37-BF61-454A-B442-C8BB6CD555BC}" dt="2024-10-14T15:00:56.437" v="16" actId="47"/>
        <pc:sldMkLst>
          <pc:docMk/>
          <pc:sldMk cId="3751647190" sldId="496"/>
        </pc:sldMkLst>
      </pc:sldChg>
      <pc:sldChg chg="del">
        <pc:chgData name="Tuyến Võ" userId="e0de574612cad4ee" providerId="LiveId" clId="{EBAF0D37-BF61-454A-B442-C8BB6CD555BC}" dt="2024-10-14T15:00:57.834" v="21" actId="47"/>
        <pc:sldMkLst>
          <pc:docMk/>
          <pc:sldMk cId="541546596" sldId="499"/>
        </pc:sldMkLst>
      </pc:sldChg>
      <pc:sldChg chg="del">
        <pc:chgData name="Tuyến Võ" userId="e0de574612cad4ee" providerId="LiveId" clId="{EBAF0D37-BF61-454A-B442-C8BB6CD555BC}" dt="2024-10-14T15:01:02.666" v="34" actId="47"/>
        <pc:sldMkLst>
          <pc:docMk/>
          <pc:sldMk cId="3346988418" sldId="500"/>
        </pc:sldMkLst>
      </pc:sldChg>
      <pc:sldChg chg="del">
        <pc:chgData name="Tuyến Võ" userId="e0de574612cad4ee" providerId="LiveId" clId="{EBAF0D37-BF61-454A-B442-C8BB6CD555BC}" dt="2024-10-14T15:01:02.454" v="33" actId="47"/>
        <pc:sldMkLst>
          <pc:docMk/>
          <pc:sldMk cId="4123982293" sldId="532"/>
        </pc:sldMkLst>
      </pc:sldChg>
      <pc:sldChg chg="del">
        <pc:chgData name="Tuyến Võ" userId="e0de574612cad4ee" providerId="LiveId" clId="{EBAF0D37-BF61-454A-B442-C8BB6CD555BC}" dt="2024-10-14T15:01:03.878" v="36" actId="47"/>
        <pc:sldMkLst>
          <pc:docMk/>
          <pc:sldMk cId="3926442898" sldId="535"/>
        </pc:sldMkLst>
      </pc:sldChg>
      <pc:sldChg chg="del">
        <pc:chgData name="Tuyến Võ" userId="e0de574612cad4ee" providerId="LiveId" clId="{EBAF0D37-BF61-454A-B442-C8BB6CD555BC}" dt="2024-10-14T15:01:01.244" v="30" actId="47"/>
        <pc:sldMkLst>
          <pc:docMk/>
          <pc:sldMk cId="863214381" sldId="536"/>
        </pc:sldMkLst>
      </pc:sldChg>
      <pc:sldChg chg="del">
        <pc:chgData name="Tuyến Võ" userId="e0de574612cad4ee" providerId="LiveId" clId="{EBAF0D37-BF61-454A-B442-C8BB6CD555BC}" dt="2024-10-14T15:00:54.966" v="11" actId="47"/>
        <pc:sldMkLst>
          <pc:docMk/>
          <pc:sldMk cId="1522447682" sldId="537"/>
        </pc:sldMkLst>
      </pc:sldChg>
      <pc:sldChg chg="del">
        <pc:chgData name="Tuyến Võ" userId="e0de574612cad4ee" providerId="LiveId" clId="{EBAF0D37-BF61-454A-B442-C8BB6CD555BC}" dt="2024-10-14T15:00:54.801" v="10" actId="47"/>
        <pc:sldMkLst>
          <pc:docMk/>
          <pc:sldMk cId="479230909" sldId="538"/>
        </pc:sldMkLst>
      </pc:sldChg>
      <pc:sldChg chg="del">
        <pc:chgData name="Tuyến Võ" userId="e0de574612cad4ee" providerId="LiveId" clId="{EBAF0D37-BF61-454A-B442-C8BB6CD555BC}" dt="2024-10-14T15:00:54.110" v="6" actId="47"/>
        <pc:sldMkLst>
          <pc:docMk/>
          <pc:sldMk cId="2309571467" sldId="539"/>
        </pc:sldMkLst>
      </pc:sldChg>
      <pc:sldChg chg="del">
        <pc:chgData name="Tuyến Võ" userId="e0de574612cad4ee" providerId="LiveId" clId="{EBAF0D37-BF61-454A-B442-C8BB6CD555BC}" dt="2024-10-14T15:00:59.719" v="27" actId="47"/>
        <pc:sldMkLst>
          <pc:docMk/>
          <pc:sldMk cId="3081740749" sldId="545"/>
        </pc:sldMkLst>
      </pc:sldChg>
      <pc:sldChg chg="del">
        <pc:chgData name="Tuyến Võ" userId="e0de574612cad4ee" providerId="LiveId" clId="{EBAF0D37-BF61-454A-B442-C8BB6CD555BC}" dt="2024-10-14T15:01:03.135" v="35" actId="47"/>
        <pc:sldMkLst>
          <pc:docMk/>
          <pc:sldMk cId="3806127698" sldId="546"/>
        </pc:sldMkLst>
      </pc:sldChg>
      <pc:sldChg chg="del">
        <pc:chgData name="Tuyến Võ" userId="e0de574612cad4ee" providerId="LiveId" clId="{EBAF0D37-BF61-454A-B442-C8BB6CD555BC}" dt="2024-10-14T15:00:57.603" v="20" actId="47"/>
        <pc:sldMkLst>
          <pc:docMk/>
          <pc:sldMk cId="1203920367" sldId="552"/>
        </pc:sldMkLst>
      </pc:sldChg>
      <pc:sldChg chg="del">
        <pc:chgData name="Tuyến Võ" userId="e0de574612cad4ee" providerId="LiveId" clId="{EBAF0D37-BF61-454A-B442-C8BB6CD555BC}" dt="2024-10-14T15:01:01.910" v="32" actId="47"/>
        <pc:sldMkLst>
          <pc:docMk/>
          <pc:sldMk cId="93545466" sldId="555"/>
        </pc:sldMkLst>
      </pc:sldChg>
      <pc:sldChg chg="del">
        <pc:chgData name="Tuyến Võ" userId="e0de574612cad4ee" providerId="LiveId" clId="{EBAF0D37-BF61-454A-B442-C8BB6CD555BC}" dt="2024-10-14T15:00:53.926" v="5" actId="47"/>
        <pc:sldMkLst>
          <pc:docMk/>
          <pc:sldMk cId="3650023021" sldId="556"/>
        </pc:sldMkLst>
      </pc:sldChg>
      <pc:sldChg chg="del">
        <pc:chgData name="Tuyến Võ" userId="e0de574612cad4ee" providerId="LiveId" clId="{EBAF0D37-BF61-454A-B442-C8BB6CD555BC}" dt="2024-10-14T15:01:00.920" v="29" actId="47"/>
        <pc:sldMkLst>
          <pc:docMk/>
          <pc:sldMk cId="1484976915" sldId="557"/>
        </pc:sldMkLst>
      </pc:sldChg>
      <pc:sldChg chg="del">
        <pc:chgData name="Tuyến Võ" userId="e0de574612cad4ee" providerId="LiveId" clId="{EBAF0D37-BF61-454A-B442-C8BB6CD555BC}" dt="2024-10-14T15:00:53.509" v="3" actId="47"/>
        <pc:sldMkLst>
          <pc:docMk/>
          <pc:sldMk cId="692682265" sldId="562"/>
        </pc:sldMkLst>
      </pc:sldChg>
      <pc:sldChg chg="del">
        <pc:chgData name="Tuyến Võ" userId="e0de574612cad4ee" providerId="LiveId" clId="{EBAF0D37-BF61-454A-B442-C8BB6CD555BC}" dt="2024-10-14T15:01:01.568" v="31" actId="47"/>
        <pc:sldMkLst>
          <pc:docMk/>
          <pc:sldMk cId="3755518922" sldId="567"/>
        </pc:sldMkLst>
      </pc:sldChg>
      <pc:sldChg chg="del">
        <pc:chgData name="Tuyến Võ" userId="e0de574612cad4ee" providerId="LiveId" clId="{EBAF0D37-BF61-454A-B442-C8BB6CD555BC}" dt="2024-10-14T15:01:00.580" v="28" actId="47"/>
        <pc:sldMkLst>
          <pc:docMk/>
          <pc:sldMk cId="3471196370" sldId="568"/>
        </pc:sldMkLst>
      </pc:sldChg>
      <pc:sldChg chg="del">
        <pc:chgData name="Tuyến Võ" userId="e0de574612cad4ee" providerId="LiveId" clId="{EBAF0D37-BF61-454A-B442-C8BB6CD555BC}" dt="2024-10-14T15:00:59.195" v="25" actId="47"/>
        <pc:sldMkLst>
          <pc:docMk/>
          <pc:sldMk cId="4244532279" sldId="569"/>
        </pc:sldMkLst>
      </pc:sldChg>
      <pc:sldChg chg="del">
        <pc:chgData name="Tuyến Võ" userId="e0de574612cad4ee" providerId="LiveId" clId="{EBAF0D37-BF61-454A-B442-C8BB6CD555BC}" dt="2024-10-14T15:00:58.400" v="23" actId="47"/>
        <pc:sldMkLst>
          <pc:docMk/>
          <pc:sldMk cId="3805815070" sldId="570"/>
        </pc:sldMkLst>
      </pc:sldChg>
      <pc:sldChg chg="del">
        <pc:chgData name="Tuyến Võ" userId="e0de574612cad4ee" providerId="LiveId" clId="{EBAF0D37-BF61-454A-B442-C8BB6CD555BC}" dt="2024-10-14T15:00:58.770" v="24" actId="47"/>
        <pc:sldMkLst>
          <pc:docMk/>
          <pc:sldMk cId="1022941972" sldId="571"/>
        </pc:sldMkLst>
      </pc:sldChg>
      <pc:sldChg chg="del">
        <pc:chgData name="Tuyến Võ" userId="e0de574612cad4ee" providerId="LiveId" clId="{EBAF0D37-BF61-454A-B442-C8BB6CD555BC}" dt="2024-10-14T15:00:58.030" v="22" actId="47"/>
        <pc:sldMkLst>
          <pc:docMk/>
          <pc:sldMk cId="2329440828" sldId="572"/>
        </pc:sldMkLst>
      </pc:sldChg>
      <pc:sldChg chg="del">
        <pc:chgData name="Tuyến Võ" userId="e0de574612cad4ee" providerId="LiveId" clId="{EBAF0D37-BF61-454A-B442-C8BB6CD555BC}" dt="2024-10-14T15:00:57.350" v="19" actId="47"/>
        <pc:sldMkLst>
          <pc:docMk/>
          <pc:sldMk cId="2028429720" sldId="573"/>
        </pc:sldMkLst>
      </pc:sldChg>
      <pc:sldChg chg="del">
        <pc:chgData name="Tuyến Võ" userId="e0de574612cad4ee" providerId="LiveId" clId="{EBAF0D37-BF61-454A-B442-C8BB6CD555BC}" dt="2024-10-14T15:00:56.621" v="17" actId="47"/>
        <pc:sldMkLst>
          <pc:docMk/>
          <pc:sldMk cId="3779664753" sldId="574"/>
        </pc:sldMkLst>
      </pc:sldChg>
      <pc:sldChg chg="del">
        <pc:chgData name="Tuyến Võ" userId="e0de574612cad4ee" providerId="LiveId" clId="{EBAF0D37-BF61-454A-B442-C8BB6CD555BC}" dt="2024-10-14T15:00:57.034" v="18" actId="47"/>
        <pc:sldMkLst>
          <pc:docMk/>
          <pc:sldMk cId="1775993289" sldId="575"/>
        </pc:sldMkLst>
      </pc:sldChg>
      <pc:sldChg chg="del">
        <pc:chgData name="Tuyến Võ" userId="e0de574612cad4ee" providerId="LiveId" clId="{EBAF0D37-BF61-454A-B442-C8BB6CD555BC}" dt="2024-10-14T15:00:56.232" v="15" actId="47"/>
        <pc:sldMkLst>
          <pc:docMk/>
          <pc:sldMk cId="981832217" sldId="576"/>
        </pc:sldMkLst>
      </pc:sldChg>
      <pc:sldChg chg="del">
        <pc:chgData name="Tuyến Võ" userId="e0de574612cad4ee" providerId="LiveId" clId="{EBAF0D37-BF61-454A-B442-C8BB6CD555BC}" dt="2024-10-14T15:00:56.051" v="14" actId="47"/>
        <pc:sldMkLst>
          <pc:docMk/>
          <pc:sldMk cId="3675516394" sldId="577"/>
        </pc:sldMkLst>
      </pc:sldChg>
      <pc:sldChg chg="del">
        <pc:chgData name="Tuyến Võ" userId="e0de574612cad4ee" providerId="LiveId" clId="{EBAF0D37-BF61-454A-B442-C8BB6CD555BC}" dt="2024-10-14T15:00:55.857" v="13" actId="47"/>
        <pc:sldMkLst>
          <pc:docMk/>
          <pc:sldMk cId="3061972294" sldId="578"/>
        </pc:sldMkLst>
      </pc:sldChg>
      <pc:sldChg chg="del">
        <pc:chgData name="Tuyến Võ" userId="e0de574612cad4ee" providerId="LiveId" clId="{EBAF0D37-BF61-454A-B442-C8BB6CD555BC}" dt="2024-10-14T15:00:55.160" v="12" actId="47"/>
        <pc:sldMkLst>
          <pc:docMk/>
          <pc:sldMk cId="3931314087" sldId="579"/>
        </pc:sldMkLst>
      </pc:sldChg>
      <pc:sldChg chg="del">
        <pc:chgData name="Tuyến Võ" userId="e0de574612cad4ee" providerId="LiveId" clId="{EBAF0D37-BF61-454A-B442-C8BB6CD555BC}" dt="2024-10-14T15:00:54.617" v="9" actId="47"/>
        <pc:sldMkLst>
          <pc:docMk/>
          <pc:sldMk cId="3392497750" sldId="580"/>
        </pc:sldMkLst>
      </pc:sldChg>
      <pc:sldChg chg="del">
        <pc:chgData name="Tuyến Võ" userId="e0de574612cad4ee" providerId="LiveId" clId="{EBAF0D37-BF61-454A-B442-C8BB6CD555BC}" dt="2024-10-14T15:00:54.444" v="8" actId="47"/>
        <pc:sldMkLst>
          <pc:docMk/>
          <pc:sldMk cId="2506385079" sldId="581"/>
        </pc:sldMkLst>
      </pc:sldChg>
      <pc:sldChg chg="del">
        <pc:chgData name="Tuyến Võ" userId="e0de574612cad4ee" providerId="LiveId" clId="{EBAF0D37-BF61-454A-B442-C8BB6CD555BC}" dt="2024-10-14T15:00:54.286" v="7" actId="47"/>
        <pc:sldMkLst>
          <pc:docMk/>
          <pc:sldMk cId="289344156" sldId="582"/>
        </pc:sldMkLst>
      </pc:sldChg>
      <pc:sldChg chg="del">
        <pc:chgData name="Tuyến Võ" userId="e0de574612cad4ee" providerId="LiveId" clId="{EBAF0D37-BF61-454A-B442-C8BB6CD555BC}" dt="2024-10-14T15:00:53.734" v="4" actId="47"/>
        <pc:sldMkLst>
          <pc:docMk/>
          <pc:sldMk cId="312162704" sldId="5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98A49-CBEC-4F31-9B72-276DEEC42B7F}" type="datetimeFigureOut">
              <a:rPr lang="en-US" smtClean="0"/>
              <a:t>10/14/2024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D8B50-956B-4B2D-8BCF-8AA324BF3094}" type="slidenum">
              <a:rPr lang="en-US" smtClean="0"/>
              <a:t>‹#›</a:t>
            </a:fld>
            <a:endParaRPr lang="en-US"/>
          </a:p>
        </p:txBody>
      </p:sp>
    </p:spTree>
    <p:extLst>
      <p:ext uri="{BB962C8B-B14F-4D97-AF65-F5344CB8AC3E}">
        <p14:creationId xmlns:p14="http://schemas.microsoft.com/office/powerpoint/2010/main" val="95317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6059450" y="836214"/>
            <a:ext cx="3733714" cy="1015663"/>
          </a:xfrm>
          <a:prstGeom prst="rect">
            <a:avLst/>
          </a:prstGeom>
          <a:noFill/>
        </p:spPr>
        <p:txBody>
          <a:bodyPr wrap="none" lIns="91440" tIns="45720" rIns="91440" bIns="45720">
            <a:spAutoFit/>
            <a:scene3d>
              <a:camera prst="perspectiveRelaxedModerately"/>
              <a:lightRig rig="threePt" dir="t"/>
            </a:scene3d>
          </a:bodyPr>
          <a:lstStyle/>
          <a:p>
            <a:pPr algn="ctr"/>
            <a:r>
              <a:rPr lang="en-US" sz="6000" b="1">
                <a:ln w="18000">
                  <a:solidFill>
                    <a:schemeClr val="accent2">
                      <a:satMod val="140000"/>
                    </a:schemeClr>
                  </a:solidFill>
                  <a:prstDash val="solid"/>
                  <a:miter lim="800000"/>
                </a:ln>
                <a:solidFill>
                  <a:srgbClr val="1F0ABC"/>
                </a:solidFill>
                <a:effectLst>
                  <a:outerShdw blurRad="25500" dist="23000" dir="7020000" algn="tl">
                    <a:srgbClr val="000000">
                      <a:alpha val="50000"/>
                    </a:srgbClr>
                  </a:outerShdw>
                </a:effectLst>
                <a:latin typeface="Times New Roman" pitchFamily="18" charset="0"/>
                <a:cs typeface="Times New Roman" pitchFamily="18" charset="0"/>
              </a:rPr>
              <a:t>CHỦ ĐỀ 2</a:t>
            </a:r>
          </a:p>
        </p:txBody>
      </p:sp>
      <p:sp>
        <p:nvSpPr>
          <p:cNvPr id="2" name="Rectangle 1"/>
          <p:cNvSpPr/>
          <p:nvPr/>
        </p:nvSpPr>
        <p:spPr>
          <a:xfrm>
            <a:off x="4503761" y="1984698"/>
            <a:ext cx="7519917" cy="1938992"/>
          </a:xfrm>
          <a:prstGeom prst="rect">
            <a:avLst/>
          </a:prstGeom>
          <a:noFill/>
          <a:scene3d>
            <a:camera prst="orthographicFront"/>
            <a:lightRig rig="threePt" dir="t"/>
          </a:scene3d>
          <a:sp3d>
            <a:bevelT w="152400" h="50800" prst="softRound"/>
          </a:sp3d>
        </p:spPr>
        <p:txBody>
          <a:bodyPr wrap="square" lIns="91440" tIns="45720" rIns="91440" bIns="45720">
            <a:spAutoFit/>
          </a:bodyPr>
          <a:lstStyle/>
          <a:p>
            <a:pPr algn="ctr"/>
            <a:r>
              <a:rPr lang="en-US" sz="6000"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TỰ TIN VÀ THÍCH ỨNG </a:t>
            </a:r>
          </a:p>
          <a:p>
            <a:pPr algn="ctr"/>
            <a:r>
              <a:rPr lang="en-US" sz="6000"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VỚI SỰ THAY ĐỔI</a:t>
            </a:r>
          </a:p>
        </p:txBody>
      </p:sp>
    </p:spTree>
    <p:extLst>
      <p:ext uri="{BB962C8B-B14F-4D97-AF65-F5344CB8AC3E}">
        <p14:creationId xmlns:p14="http://schemas.microsoft.com/office/powerpoint/2010/main" val="14767531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1</a:t>
            </a:r>
            <a:endParaRPr lang="en-US" sz="2600" b="1" dirty="0">
              <a:solidFill>
                <a:srgbClr val="0000CC"/>
              </a:solidFill>
              <a:latin typeface="Times New Roman" pitchFamily="18" charset="0"/>
              <a:cs typeface="Times New Roman" pitchFamily="18" charset="0"/>
            </a:endParaRPr>
          </a:p>
        </p:txBody>
      </p:sp>
      <p:grpSp>
        <p:nvGrpSpPr>
          <p:cNvPr id="7" name="组合 36"/>
          <p:cNvGrpSpPr>
            <a:grpSpLocks/>
          </p:cNvGrpSpPr>
          <p:nvPr/>
        </p:nvGrpSpPr>
        <p:grpSpPr bwMode="auto">
          <a:xfrm>
            <a:off x="996405" y="1145254"/>
            <a:ext cx="1408923" cy="4776681"/>
            <a:chOff x="1295400" y="2786058"/>
            <a:chExt cx="1753450" cy="1751017"/>
          </a:xfrm>
        </p:grpSpPr>
        <p:grpSp>
          <p:nvGrpSpPr>
            <p:cNvPr id="8" name="Group 6"/>
            <p:cNvGrpSpPr>
              <a:grpSpLocks/>
            </p:cNvGrpSpPr>
            <p:nvPr/>
          </p:nvGrpSpPr>
          <p:grpSpPr bwMode="auto">
            <a:xfrm>
              <a:off x="1295400" y="2786058"/>
              <a:ext cx="1753450" cy="1751017"/>
              <a:chOff x="1823" y="2371"/>
              <a:chExt cx="1801" cy="1801"/>
            </a:xfrm>
          </p:grpSpPr>
          <p:sp>
            <p:nvSpPr>
              <p:cNvPr id="10"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11"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9" name="Text Box 9"/>
            <p:cNvSpPr txBox="1">
              <a:spLocks noChangeArrowheads="1"/>
            </p:cNvSpPr>
            <p:nvPr/>
          </p:nvSpPr>
          <p:spPr bwMode="auto">
            <a:xfrm>
              <a:off x="1422930" y="3013363"/>
              <a:ext cx="1475415" cy="1199156"/>
            </a:xfrm>
            <a:prstGeom prst="rect">
              <a:avLst/>
            </a:prstGeom>
            <a:noFill/>
            <a:ln w="9525">
              <a:noFill/>
              <a:miter lim="800000"/>
              <a:headEnd/>
              <a:tailEnd/>
            </a:ln>
          </p:spPr>
          <p:txBody>
            <a:bodyPr anchor="ctr"/>
            <a:lstStyle/>
            <a:p>
              <a:pPr algn="ctr"/>
              <a:r>
                <a:rPr lang="en-US" altLang="zh-CN" sz="3500" b="1">
                  <a:solidFill>
                    <a:srgbClr val="FF0000"/>
                  </a:solidFill>
                  <a:latin typeface="Times New Roman" pitchFamily="18" charset="0"/>
                  <a:ea typeface="微软雅黑" pitchFamily="34" charset="-122"/>
                  <a:cs typeface="Times New Roman" pitchFamily="18" charset="0"/>
                </a:rPr>
                <a:t>Hoạt động</a:t>
              </a:r>
            </a:p>
            <a:p>
              <a:pPr algn="ctr"/>
              <a:r>
                <a:rPr lang="en-US" altLang="zh-CN" sz="3500" b="1">
                  <a:solidFill>
                    <a:srgbClr val="FF0000"/>
                  </a:solidFill>
                  <a:latin typeface="Times New Roman" pitchFamily="18" charset="0"/>
                  <a:ea typeface="微软雅黑" pitchFamily="34" charset="-122"/>
                  <a:cs typeface="Times New Roman" pitchFamily="18" charset="0"/>
                </a:rPr>
                <a:t>cá </a:t>
              </a:r>
            </a:p>
            <a:p>
              <a:pPr algn="ctr"/>
              <a:r>
                <a:rPr lang="en-US" altLang="zh-CN" sz="3500" b="1">
                  <a:solidFill>
                    <a:srgbClr val="FF0000"/>
                  </a:solidFill>
                  <a:latin typeface="Times New Roman" pitchFamily="18" charset="0"/>
                  <a:ea typeface="微软雅黑" pitchFamily="34" charset="-122"/>
                  <a:cs typeface="Times New Roman" pitchFamily="18" charset="0"/>
                </a:rPr>
                <a:t>nhân</a:t>
              </a:r>
              <a:endParaRPr lang="zh-CN" altLang="en-US" sz="3500" b="1" dirty="0">
                <a:solidFill>
                  <a:srgbClr val="FF0000"/>
                </a:solidFill>
                <a:latin typeface="Times New Roman" pitchFamily="18" charset="0"/>
                <a:ea typeface="微软雅黑" pitchFamily="34" charset="-122"/>
                <a:cs typeface="Times New Roman" pitchFamily="18" charset="0"/>
              </a:endParaRPr>
            </a:p>
          </p:txBody>
        </p:sp>
      </p:gr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538639" y="2140856"/>
            <a:ext cx="2599418" cy="3055257"/>
          </a:xfrm>
          <a:prstGeom prst="rect">
            <a:avLst/>
          </a:prstGeom>
        </p:spPr>
      </p:pic>
      <p:pic>
        <p:nvPicPr>
          <p:cNvPr id="37"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485868" y="843776"/>
            <a:ext cx="6483219" cy="5649416"/>
          </a:xfrm>
          <a:prstGeom prst="rect">
            <a:avLst/>
          </a:prstGeom>
        </p:spPr>
      </p:pic>
      <p:pic>
        <p:nvPicPr>
          <p:cNvPr id="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3778" y="1273160"/>
            <a:ext cx="1847397" cy="117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6557647" y="2682513"/>
            <a:ext cx="4128550" cy="2246769"/>
          </a:xfrm>
          <a:prstGeom prst="rect">
            <a:avLst/>
          </a:prstGeom>
        </p:spPr>
        <p:txBody>
          <a:bodyPr wrap="square">
            <a:spAutoFit/>
          </a:bodyPr>
          <a:lstStyle/>
          <a:p>
            <a:pPr algn="ctr"/>
            <a:r>
              <a:rPr lang="vi-VN" sz="3500" b="1" i="1">
                <a:solidFill>
                  <a:srgbClr val="002060"/>
                </a:solidFill>
                <a:latin typeface="+mj-lt"/>
                <a:cs typeface="Arial" pitchFamily="34" charset="0"/>
              </a:rPr>
              <a:t>Em hãy lựa chọn lựa chọn một đặc điểm mà em cảm thấy bản thân tự tin nhất</a:t>
            </a:r>
            <a:endParaRPr lang="en-US" sz="3500" b="1" i="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54334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circle(in)">
                                      <p:cBhvr>
                                        <p:cTn id="15" dur="2000"/>
                                        <p:tgtEl>
                                          <p:spTgt spid="3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circle(in)">
                                      <p:cBhvr>
                                        <p:cTn id="18" dur="2000"/>
                                        <p:tgtEl>
                                          <p:spTgt spid="39"/>
                                        </p:tgtEl>
                                      </p:cBhvr>
                                    </p:animEffect>
                                  </p:childTnLst>
                                </p:cTn>
                              </p:par>
                              <p:par>
                                <p:cTn id="19" presetID="6" presetClass="entr" presetSubtype="16"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circle(in)">
                                      <p:cBhvr>
                                        <p:cTn id="21"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1</a:t>
            </a:r>
            <a:endParaRPr lang="en-US" sz="2600" b="1" dirty="0">
              <a:solidFill>
                <a:srgbClr val="0000CC"/>
              </a:solidFill>
              <a:latin typeface="Times New Roman" pitchFamily="18" charset="0"/>
              <a:cs typeface="Times New Roman" pitchFamily="18" charset="0"/>
            </a:endParaRPr>
          </a:p>
        </p:txBody>
      </p:sp>
      <p:sp>
        <p:nvSpPr>
          <p:cNvPr id="5" name="Rectangle 4"/>
          <p:cNvSpPr/>
          <p:nvPr/>
        </p:nvSpPr>
        <p:spPr>
          <a:xfrm>
            <a:off x="1019074" y="1023781"/>
            <a:ext cx="1282920" cy="80501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b="1">
                <a:solidFill>
                  <a:srgbClr val="002060"/>
                </a:solidFill>
                <a:latin typeface="Times New Roman" pitchFamily="18" charset="0"/>
                <a:cs typeface="Times New Roman" pitchFamily="18" charset="0"/>
              </a:rPr>
              <a:t>Mắt</a:t>
            </a:r>
          </a:p>
        </p:txBody>
      </p:sp>
      <p:sp>
        <p:nvSpPr>
          <p:cNvPr id="18" name="Rectangle 17"/>
          <p:cNvSpPr/>
          <p:nvPr/>
        </p:nvSpPr>
        <p:spPr>
          <a:xfrm>
            <a:off x="2549890" y="1023781"/>
            <a:ext cx="1282920" cy="80501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b="1">
                <a:solidFill>
                  <a:srgbClr val="002060"/>
                </a:solidFill>
                <a:latin typeface="Times New Roman" pitchFamily="18" charset="0"/>
                <a:cs typeface="Times New Roman" pitchFamily="18" charset="0"/>
              </a:rPr>
              <a:t>Mũi</a:t>
            </a:r>
          </a:p>
        </p:txBody>
      </p:sp>
      <p:sp>
        <p:nvSpPr>
          <p:cNvPr id="19" name="Rectangle 18"/>
          <p:cNvSpPr/>
          <p:nvPr/>
        </p:nvSpPr>
        <p:spPr>
          <a:xfrm>
            <a:off x="4162593" y="1023781"/>
            <a:ext cx="1619493" cy="80501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b="1">
                <a:solidFill>
                  <a:srgbClr val="002060"/>
                </a:solidFill>
                <a:latin typeface="Times New Roman" pitchFamily="18" charset="0"/>
                <a:cs typeface="Times New Roman" pitchFamily="18" charset="0"/>
              </a:rPr>
              <a:t>Miệng</a:t>
            </a:r>
          </a:p>
        </p:txBody>
      </p:sp>
      <p:sp>
        <p:nvSpPr>
          <p:cNvPr id="20" name="Rectangle 19"/>
          <p:cNvSpPr/>
          <p:nvPr/>
        </p:nvSpPr>
        <p:spPr>
          <a:xfrm>
            <a:off x="6089201" y="1023781"/>
            <a:ext cx="1619493" cy="80501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b="1">
                <a:solidFill>
                  <a:srgbClr val="002060"/>
                </a:solidFill>
                <a:latin typeface="Times New Roman" pitchFamily="18" charset="0"/>
                <a:cs typeface="Times New Roman" pitchFamily="18" charset="0"/>
              </a:rPr>
              <a:t>Nụ cười</a:t>
            </a:r>
          </a:p>
        </p:txBody>
      </p:sp>
      <p:sp>
        <p:nvSpPr>
          <p:cNvPr id="21" name="Rectangle 20"/>
          <p:cNvSpPr/>
          <p:nvPr/>
        </p:nvSpPr>
        <p:spPr>
          <a:xfrm>
            <a:off x="8084049" y="1023781"/>
            <a:ext cx="1619493" cy="80501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b="1">
                <a:solidFill>
                  <a:srgbClr val="002060"/>
                </a:solidFill>
                <a:latin typeface="Times New Roman" pitchFamily="18" charset="0"/>
                <a:cs typeface="Times New Roman" pitchFamily="18" charset="0"/>
              </a:rPr>
              <a:t>Làn da</a:t>
            </a:r>
          </a:p>
        </p:txBody>
      </p:sp>
      <p:sp>
        <p:nvSpPr>
          <p:cNvPr id="22" name="Rectangle 21"/>
          <p:cNvSpPr/>
          <p:nvPr/>
        </p:nvSpPr>
        <p:spPr>
          <a:xfrm>
            <a:off x="896240" y="1940452"/>
            <a:ext cx="2160853" cy="80501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b="1">
                <a:solidFill>
                  <a:srgbClr val="002060"/>
                </a:solidFill>
                <a:latin typeface="Times New Roman" pitchFamily="18" charset="0"/>
                <a:cs typeface="Times New Roman" pitchFamily="18" charset="0"/>
              </a:rPr>
              <a:t>Vóc dáng</a:t>
            </a:r>
          </a:p>
        </p:txBody>
      </p:sp>
      <p:sp>
        <p:nvSpPr>
          <p:cNvPr id="23" name="Rectangle 22"/>
          <p:cNvSpPr/>
          <p:nvPr/>
        </p:nvSpPr>
        <p:spPr>
          <a:xfrm>
            <a:off x="9468580" y="1940452"/>
            <a:ext cx="2458847" cy="80501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b="1">
                <a:solidFill>
                  <a:srgbClr val="002060"/>
                </a:solidFill>
                <a:latin typeface="Times New Roman" pitchFamily="18" charset="0"/>
                <a:cs typeface="Times New Roman" pitchFamily="18" charset="0"/>
              </a:rPr>
              <a:t>Cách ăn mặc</a:t>
            </a:r>
          </a:p>
        </p:txBody>
      </p:sp>
      <p:sp>
        <p:nvSpPr>
          <p:cNvPr id="24" name="Rectangle 23"/>
          <p:cNvSpPr/>
          <p:nvPr/>
        </p:nvSpPr>
        <p:spPr>
          <a:xfrm>
            <a:off x="9879423" y="1023781"/>
            <a:ext cx="1698417" cy="80501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b="1">
                <a:solidFill>
                  <a:srgbClr val="002060"/>
                </a:solidFill>
                <a:latin typeface="Times New Roman" pitchFamily="18" charset="0"/>
                <a:cs typeface="Times New Roman" pitchFamily="18" charset="0"/>
              </a:rPr>
              <a:t>Mái tóc</a:t>
            </a:r>
          </a:p>
        </p:txBody>
      </p:sp>
      <p:sp>
        <p:nvSpPr>
          <p:cNvPr id="25" name="Rectangle 24"/>
          <p:cNvSpPr/>
          <p:nvPr/>
        </p:nvSpPr>
        <p:spPr>
          <a:xfrm>
            <a:off x="5943643" y="1940452"/>
            <a:ext cx="3245884" cy="80501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3200" b="1">
                <a:solidFill>
                  <a:srgbClr val="002060"/>
                </a:solidFill>
                <a:latin typeface="Times New Roman" pitchFamily="18" charset="0"/>
                <a:cs typeface="Times New Roman" pitchFamily="18" charset="0"/>
              </a:rPr>
              <a:t>Vui vẻ, hòa đồng</a:t>
            </a:r>
            <a:endParaRPr lang="en-US" sz="3200" b="1">
              <a:solidFill>
                <a:srgbClr val="002060"/>
              </a:solidFill>
              <a:latin typeface="Times New Roman" pitchFamily="18" charset="0"/>
              <a:cs typeface="Times New Roman" pitchFamily="18" charset="0"/>
            </a:endParaRPr>
          </a:p>
        </p:txBody>
      </p:sp>
      <p:sp>
        <p:nvSpPr>
          <p:cNvPr id="26" name="Rectangle 25"/>
          <p:cNvSpPr/>
          <p:nvPr/>
        </p:nvSpPr>
        <p:spPr>
          <a:xfrm>
            <a:off x="3346759" y="1940452"/>
            <a:ext cx="2414890" cy="80501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800" b="1">
                <a:solidFill>
                  <a:srgbClr val="002060"/>
                </a:solidFill>
                <a:latin typeface="Times New Roman" pitchFamily="18" charset="0"/>
                <a:cs typeface="Times New Roman" pitchFamily="18" charset="0"/>
              </a:rPr>
              <a:t>Năng khiếu</a:t>
            </a:r>
            <a:r>
              <a:rPr lang="en-US" sz="2800" b="1">
                <a:solidFill>
                  <a:srgbClr val="002060"/>
                </a:solidFill>
                <a:latin typeface="Times New Roman" pitchFamily="18" charset="0"/>
                <a:cs typeface="Times New Roman" pitchFamily="18" charset="0"/>
              </a:rPr>
              <a:t>, tài lẻ</a:t>
            </a:r>
          </a:p>
        </p:txBody>
      </p:sp>
      <p:sp>
        <p:nvSpPr>
          <p:cNvPr id="27" name="Rectangle 26"/>
          <p:cNvSpPr/>
          <p:nvPr/>
        </p:nvSpPr>
        <p:spPr>
          <a:xfrm>
            <a:off x="6752675" y="2875523"/>
            <a:ext cx="5271003" cy="80501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3200" b="1">
                <a:solidFill>
                  <a:srgbClr val="002060"/>
                </a:solidFill>
                <a:latin typeface="Times New Roman" pitchFamily="18" charset="0"/>
                <a:cs typeface="Times New Roman" pitchFamily="18" charset="0"/>
              </a:rPr>
              <a:t>Khả năng quản lí, lãnh đạo</a:t>
            </a:r>
            <a:endParaRPr lang="en-US" sz="3200" b="1">
              <a:solidFill>
                <a:srgbClr val="002060"/>
              </a:solidFill>
              <a:latin typeface="Times New Roman" pitchFamily="18" charset="0"/>
              <a:cs typeface="Times New Roman" pitchFamily="18" charset="0"/>
            </a:endParaRPr>
          </a:p>
        </p:txBody>
      </p:sp>
      <p:sp>
        <p:nvSpPr>
          <p:cNvPr id="28" name="Rectangle 27"/>
          <p:cNvSpPr/>
          <p:nvPr/>
        </p:nvSpPr>
        <p:spPr>
          <a:xfrm>
            <a:off x="718815" y="3832939"/>
            <a:ext cx="4044254" cy="80501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3200" b="1">
                <a:solidFill>
                  <a:srgbClr val="002060"/>
                </a:solidFill>
                <a:latin typeface="Times New Roman" pitchFamily="18" charset="0"/>
                <a:cs typeface="Times New Roman" pitchFamily="18" charset="0"/>
              </a:rPr>
              <a:t>Sẵn sàng giúp đỡ bạn</a:t>
            </a:r>
            <a:endParaRPr lang="en-US" sz="3200" b="1">
              <a:solidFill>
                <a:srgbClr val="002060"/>
              </a:solidFill>
              <a:latin typeface="Times New Roman" pitchFamily="18" charset="0"/>
              <a:cs typeface="Times New Roman" pitchFamily="18" charset="0"/>
            </a:endParaRPr>
          </a:p>
        </p:txBody>
      </p:sp>
      <p:sp>
        <p:nvSpPr>
          <p:cNvPr id="29" name="Rectangle 28"/>
          <p:cNvSpPr/>
          <p:nvPr/>
        </p:nvSpPr>
        <p:spPr>
          <a:xfrm>
            <a:off x="907677" y="2951635"/>
            <a:ext cx="5271003" cy="652792"/>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3200" b="1">
                <a:solidFill>
                  <a:srgbClr val="002060"/>
                </a:solidFill>
                <a:latin typeface="Times New Roman" pitchFamily="18" charset="0"/>
                <a:cs typeface="Times New Roman" pitchFamily="18" charset="0"/>
              </a:rPr>
              <a:t>Học giỏi một môn nào đó</a:t>
            </a:r>
            <a:endParaRPr lang="en-US" sz="3200" b="1">
              <a:solidFill>
                <a:srgbClr val="002060"/>
              </a:solidFill>
              <a:latin typeface="Times New Roman" pitchFamily="18" charset="0"/>
              <a:cs typeface="Times New Roman" pitchFamily="18" charset="0"/>
            </a:endParaRPr>
          </a:p>
        </p:txBody>
      </p:sp>
      <p:sp>
        <p:nvSpPr>
          <p:cNvPr id="30" name="Rectangle 29"/>
          <p:cNvSpPr/>
          <p:nvPr/>
        </p:nvSpPr>
        <p:spPr>
          <a:xfrm>
            <a:off x="5036092" y="3833132"/>
            <a:ext cx="3234451" cy="80501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3200" b="1">
                <a:solidFill>
                  <a:srgbClr val="002060"/>
                </a:solidFill>
                <a:latin typeface="Times New Roman" pitchFamily="18" charset="0"/>
                <a:cs typeface="Times New Roman" pitchFamily="18" charset="0"/>
              </a:rPr>
              <a:t>Bênh vực lẽ phải</a:t>
            </a:r>
            <a:endParaRPr lang="en-US" sz="3200" b="1">
              <a:solidFill>
                <a:srgbClr val="002060"/>
              </a:solidFill>
              <a:latin typeface="Times New Roman" pitchFamily="18" charset="0"/>
              <a:cs typeface="Times New Roman" pitchFamily="18" charset="0"/>
            </a:endParaRPr>
          </a:p>
        </p:txBody>
      </p:sp>
      <p:sp>
        <p:nvSpPr>
          <p:cNvPr id="31" name="Rectangle 30"/>
          <p:cNvSpPr/>
          <p:nvPr/>
        </p:nvSpPr>
        <p:spPr>
          <a:xfrm>
            <a:off x="8459370" y="3833132"/>
            <a:ext cx="3564308" cy="80501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3200" b="1">
                <a:solidFill>
                  <a:srgbClr val="002060"/>
                </a:solidFill>
                <a:latin typeface="Times New Roman" pitchFamily="18" charset="0"/>
                <a:cs typeface="Times New Roman" pitchFamily="18" charset="0"/>
              </a:rPr>
              <a:t>Ý chí và nghị lực</a:t>
            </a:r>
            <a:endParaRPr lang="en-US" sz="3200" b="1">
              <a:solidFill>
                <a:srgbClr val="002060"/>
              </a:solidFill>
              <a:latin typeface="Times New Roman" pitchFamily="18" charset="0"/>
              <a:cs typeface="Times New Roman" pitchFamily="18" charset="0"/>
            </a:endParaRPr>
          </a:p>
        </p:txBody>
      </p:sp>
      <p:sp>
        <p:nvSpPr>
          <p:cNvPr id="32" name="Rectangle 31"/>
          <p:cNvSpPr/>
          <p:nvPr/>
        </p:nvSpPr>
        <p:spPr>
          <a:xfrm>
            <a:off x="6300747" y="4806312"/>
            <a:ext cx="5271003" cy="652792"/>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3200" b="1">
                <a:solidFill>
                  <a:srgbClr val="002060"/>
                </a:solidFill>
                <a:latin typeface="Times New Roman" pitchFamily="18" charset="0"/>
                <a:cs typeface="Times New Roman" pitchFamily="18" charset="0"/>
              </a:rPr>
              <a:t>Thái độ học tập tích cực</a:t>
            </a:r>
            <a:endParaRPr lang="en-US" sz="3200" b="1">
              <a:solidFill>
                <a:srgbClr val="002060"/>
              </a:solidFill>
              <a:latin typeface="Times New Roman" pitchFamily="18" charset="0"/>
              <a:cs typeface="Times New Roman" pitchFamily="18" charset="0"/>
            </a:endParaRPr>
          </a:p>
        </p:txBody>
      </p:sp>
      <p:sp>
        <p:nvSpPr>
          <p:cNvPr id="33" name="Rectangle 32"/>
          <p:cNvSpPr/>
          <p:nvPr/>
        </p:nvSpPr>
        <p:spPr>
          <a:xfrm>
            <a:off x="882591" y="5611504"/>
            <a:ext cx="5271003" cy="652792"/>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3200" b="1">
                <a:solidFill>
                  <a:srgbClr val="002060"/>
                </a:solidFill>
                <a:latin typeface="Times New Roman" pitchFamily="18" charset="0"/>
                <a:cs typeface="Times New Roman" pitchFamily="18" charset="0"/>
              </a:rPr>
              <a:t>Luôn hoàn thành nhiệm vụ</a:t>
            </a:r>
            <a:endParaRPr lang="en-US" sz="3200" b="1">
              <a:solidFill>
                <a:srgbClr val="002060"/>
              </a:solidFill>
              <a:latin typeface="Times New Roman" pitchFamily="18" charset="0"/>
              <a:cs typeface="Times New Roman" pitchFamily="18" charset="0"/>
            </a:endParaRPr>
          </a:p>
        </p:txBody>
      </p:sp>
      <p:sp>
        <p:nvSpPr>
          <p:cNvPr id="34" name="Rectangle 33"/>
          <p:cNvSpPr/>
          <p:nvPr/>
        </p:nvSpPr>
        <p:spPr>
          <a:xfrm>
            <a:off x="6300748" y="5611504"/>
            <a:ext cx="5271002" cy="652792"/>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3200" b="1">
                <a:solidFill>
                  <a:srgbClr val="002060"/>
                </a:solidFill>
                <a:latin typeface="Times New Roman" pitchFamily="18" charset="0"/>
                <a:cs typeface="Times New Roman" pitchFamily="18" charset="0"/>
              </a:rPr>
              <a:t>Uy tín với mọi người</a:t>
            </a:r>
            <a:endParaRPr lang="en-US" sz="3200" b="1">
              <a:solidFill>
                <a:srgbClr val="002060"/>
              </a:solidFill>
              <a:latin typeface="Times New Roman" pitchFamily="18" charset="0"/>
              <a:cs typeface="Times New Roman" pitchFamily="18" charset="0"/>
            </a:endParaRPr>
          </a:p>
        </p:txBody>
      </p:sp>
      <p:sp>
        <p:nvSpPr>
          <p:cNvPr id="35" name="Rectangle 34"/>
          <p:cNvSpPr/>
          <p:nvPr/>
        </p:nvSpPr>
        <p:spPr>
          <a:xfrm>
            <a:off x="755610" y="4806312"/>
            <a:ext cx="5271003" cy="652792"/>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800" b="1">
                <a:solidFill>
                  <a:srgbClr val="002060"/>
                </a:solidFill>
                <a:latin typeface="Times New Roman" pitchFamily="18" charset="0"/>
                <a:cs typeface="Times New Roman" pitchFamily="18" charset="0"/>
              </a:rPr>
              <a:t>Thành tích học tập</a:t>
            </a:r>
            <a:r>
              <a:rPr lang="en-US" sz="2800" b="1">
                <a:solidFill>
                  <a:srgbClr val="002060"/>
                </a:solidFill>
                <a:latin typeface="Times New Roman" pitchFamily="18" charset="0"/>
                <a:cs typeface="Times New Roman" pitchFamily="18" charset="0"/>
              </a:rPr>
              <a:t>, rèn luyện</a:t>
            </a:r>
            <a:r>
              <a:rPr lang="vi-VN" sz="2800" b="1">
                <a:solidFill>
                  <a:srgbClr val="002060"/>
                </a:solidFill>
                <a:latin typeface="Times New Roman" pitchFamily="18" charset="0"/>
                <a:cs typeface="Times New Roman" pitchFamily="18" charset="0"/>
              </a:rPr>
              <a:t> tốt</a:t>
            </a:r>
            <a:endParaRPr lang="en-US" sz="2800"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34088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ircle(in)">
                                      <p:cBhvr>
                                        <p:cTn id="10" dur="2000"/>
                                        <p:tgtEl>
                                          <p:spTgt spid="1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ircle(in)">
                                      <p:cBhvr>
                                        <p:cTn id="13" dur="2000"/>
                                        <p:tgtEl>
                                          <p:spTgt spid="1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circle(in)">
                                      <p:cBhvr>
                                        <p:cTn id="16" dur="2000"/>
                                        <p:tgtEl>
                                          <p:spTgt spid="2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circle(in)">
                                      <p:cBhvr>
                                        <p:cTn id="19" dur="2000"/>
                                        <p:tgtEl>
                                          <p:spTgt spid="2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2000"/>
                                        <p:tgtEl>
                                          <p:spTgt spid="2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circle(in)">
                                      <p:cBhvr>
                                        <p:cTn id="25" dur="2000"/>
                                        <p:tgtEl>
                                          <p:spTgt spid="2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circle(in)">
                                      <p:cBhvr>
                                        <p:cTn id="28" dur="2000"/>
                                        <p:tgtEl>
                                          <p:spTgt spid="2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circle(in)">
                                      <p:cBhvr>
                                        <p:cTn id="31" dur="2000"/>
                                        <p:tgtEl>
                                          <p:spTgt spid="25"/>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circle(in)">
                                      <p:cBhvr>
                                        <p:cTn id="34" dur="2000"/>
                                        <p:tgtEl>
                                          <p:spTgt spid="26"/>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ircle(in)">
                                      <p:cBhvr>
                                        <p:cTn id="37" dur="2000"/>
                                        <p:tgtEl>
                                          <p:spTgt spid="27"/>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circle(in)">
                                      <p:cBhvr>
                                        <p:cTn id="40" dur="2000"/>
                                        <p:tgtEl>
                                          <p:spTgt spid="28"/>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circle(in)">
                                      <p:cBhvr>
                                        <p:cTn id="43" dur="2000"/>
                                        <p:tgtEl>
                                          <p:spTgt spid="29"/>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circle(in)">
                                      <p:cBhvr>
                                        <p:cTn id="46" dur="2000"/>
                                        <p:tgtEl>
                                          <p:spTgt spid="30"/>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circle(in)">
                                      <p:cBhvr>
                                        <p:cTn id="49" dur="2000"/>
                                        <p:tgtEl>
                                          <p:spTgt spid="31"/>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circle(in)">
                                      <p:cBhvr>
                                        <p:cTn id="52" dur="2000"/>
                                        <p:tgtEl>
                                          <p:spTgt spid="32"/>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circle(in)">
                                      <p:cBhvr>
                                        <p:cTn id="55" dur="2000"/>
                                        <p:tgtEl>
                                          <p:spTgt spid="33"/>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circle(in)">
                                      <p:cBhvr>
                                        <p:cTn id="58" dur="2000"/>
                                        <p:tgtEl>
                                          <p:spTgt spid="34"/>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circle(in)">
                                      <p:cBhvr>
                                        <p:cTn id="61"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500" b="1">
                <a:solidFill>
                  <a:srgbClr val="0000CC"/>
                </a:solidFill>
                <a:latin typeface="Times New Roman" pitchFamily="18" charset="0"/>
                <a:cs typeface="Times New Roman" pitchFamily="18" charset="0"/>
              </a:rPr>
              <a:t>HOẠT ĐỘNG 2</a:t>
            </a:r>
            <a:endParaRPr lang="en-US" sz="2500" b="1" dirty="0">
              <a:solidFill>
                <a:srgbClr val="0000CC"/>
              </a:solidFill>
              <a:latin typeface="Times New Roman" pitchFamily="18" charset="0"/>
              <a:cs typeface="Times New Roman" pitchFamily="18" charset="0"/>
            </a:endParaRPr>
          </a:p>
        </p:txBody>
      </p:sp>
      <p:sp>
        <p:nvSpPr>
          <p:cNvPr id="10" name="Rectangle 9"/>
          <p:cNvSpPr/>
          <p:nvPr/>
        </p:nvSpPr>
        <p:spPr>
          <a:xfrm>
            <a:off x="4198037" y="1307564"/>
            <a:ext cx="4714364" cy="926764"/>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700" b="1">
              <a:latin typeface="Times New Roman" pitchFamily="18" charset="0"/>
              <a:cs typeface="Times New Roman" pitchFamily="18" charset="0"/>
            </a:endParaRPr>
          </a:p>
        </p:txBody>
      </p:sp>
      <p:sp>
        <p:nvSpPr>
          <p:cNvPr id="11" name="Rectangle 10"/>
          <p:cNvSpPr/>
          <p:nvPr/>
        </p:nvSpPr>
        <p:spPr>
          <a:xfrm>
            <a:off x="4458028" y="1428620"/>
            <a:ext cx="4167348" cy="646331"/>
          </a:xfrm>
          <a:prstGeom prst="rect">
            <a:avLst/>
          </a:prstGeom>
        </p:spPr>
        <p:txBody>
          <a:bodyPr wrap="square">
            <a:spAutoFit/>
          </a:bodyPr>
          <a:lstStyle/>
          <a:p>
            <a:pPr algn="ctr"/>
            <a:r>
              <a:rPr lang="en-US" sz="3600" b="1">
                <a:solidFill>
                  <a:srgbClr val="002060"/>
                </a:solidFill>
                <a:latin typeface="Times New Roman" pitchFamily="18" charset="0"/>
                <a:cs typeface="Times New Roman" pitchFamily="18" charset="0"/>
              </a:rPr>
              <a:t>Nhiệm vụ</a:t>
            </a:r>
          </a:p>
        </p:txBody>
      </p:sp>
      <p:sp>
        <p:nvSpPr>
          <p:cNvPr id="12" name="Rounded Rectangle 11"/>
          <p:cNvSpPr/>
          <p:nvPr/>
        </p:nvSpPr>
        <p:spPr>
          <a:xfrm>
            <a:off x="3603009" y="3129874"/>
            <a:ext cx="8284191" cy="711255"/>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3" name="Rounded Rectangle 12"/>
          <p:cNvSpPr/>
          <p:nvPr/>
        </p:nvSpPr>
        <p:spPr>
          <a:xfrm>
            <a:off x="3699500" y="3250589"/>
            <a:ext cx="8010278" cy="3341279"/>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4" name="TextBox 13"/>
          <p:cNvSpPr txBox="1"/>
          <p:nvPr/>
        </p:nvSpPr>
        <p:spPr>
          <a:xfrm>
            <a:off x="3781389" y="3250589"/>
            <a:ext cx="7819208" cy="3323987"/>
          </a:xfrm>
          <a:prstGeom prst="rect">
            <a:avLst/>
          </a:prstGeom>
          <a:noFill/>
        </p:spPr>
        <p:txBody>
          <a:bodyPr wrap="square" rtlCol="0">
            <a:spAutoFit/>
          </a:bodyPr>
          <a:lstStyle/>
          <a:p>
            <a:pPr lvl="0" algn="ctr"/>
            <a:r>
              <a:rPr lang="vi-VN" sz="2100" b="1">
                <a:solidFill>
                  <a:srgbClr val="002060"/>
                </a:solidFill>
                <a:latin typeface="Times New Roman" pitchFamily="18" charset="0"/>
                <a:cs typeface="Times New Roman" pitchFamily="18" charset="0"/>
                <a:sym typeface="Nixie One"/>
              </a:rPr>
              <a:t>Đề xuất những việc làm giúp bạn M trong tình huống sau trở nên tự tin: </a:t>
            </a:r>
            <a:r>
              <a:rPr lang="vi-VN" sz="2100" b="1">
                <a:solidFill>
                  <a:srgbClr val="C00000"/>
                </a:solidFill>
                <a:latin typeface="Times New Roman" pitchFamily="18" charset="0"/>
                <a:cs typeface="Times New Roman" pitchFamily="18" charset="0"/>
                <a:sym typeface="Nixie One"/>
              </a:rPr>
              <a:t>M thiếu tự tin vì cho rằng mình không có gì đặc biệt cả về hình thức lẫn năng lực. Sau khi được thầy cô, gia đình và bạn bè động viên, chỉ dẫn, M tích cực tham gia nhiều hoạt động khác nhau. M nhận ra mình biết cách làm cho các bạn vui vẻ và có khả năng giải quyết mâu thuẫn giữa các bạn. Thêm vào đó, M cố gắng tập trung học tập hơn và đã đạt được những tiến bộ. M thấy mình trở nên có giá trị và tự tin hơn. M bắt đầu đặt ra những mục tiêu cao hơn cho giai đoạn tiếp theo. M tin mình sẽ thực hiện được mục tiêu đó.</a:t>
            </a:r>
            <a:endParaRPr lang="vi-VN" sz="2100" b="1" dirty="0">
              <a:solidFill>
                <a:srgbClr val="C00000"/>
              </a:solidFill>
              <a:latin typeface="Times New Roman" pitchFamily="18" charset="0"/>
              <a:ea typeface="Nixie One"/>
              <a:cs typeface="Times New Roman" pitchFamily="18" charset="0"/>
              <a:sym typeface="Nixie One"/>
            </a:endParaRPr>
          </a:p>
        </p:txBody>
      </p:sp>
      <p:sp>
        <p:nvSpPr>
          <p:cNvPr id="15" name="Rounded Rectangle 14"/>
          <p:cNvSpPr/>
          <p:nvPr/>
        </p:nvSpPr>
        <p:spPr>
          <a:xfrm>
            <a:off x="579933" y="3090026"/>
            <a:ext cx="2722825" cy="711255"/>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6" name="Rounded Rectangle 15"/>
          <p:cNvSpPr/>
          <p:nvPr/>
        </p:nvSpPr>
        <p:spPr>
          <a:xfrm>
            <a:off x="613907" y="3236402"/>
            <a:ext cx="2634245" cy="3355466"/>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7" name="TextBox 16"/>
          <p:cNvSpPr txBox="1"/>
          <p:nvPr/>
        </p:nvSpPr>
        <p:spPr>
          <a:xfrm>
            <a:off x="754334" y="3636862"/>
            <a:ext cx="2353390" cy="2554545"/>
          </a:xfrm>
          <a:prstGeom prst="rect">
            <a:avLst/>
          </a:prstGeom>
          <a:noFill/>
        </p:spPr>
        <p:txBody>
          <a:bodyPr wrap="square" rtlCol="0">
            <a:spAutoFit/>
          </a:bodyPr>
          <a:lstStyle/>
          <a:p>
            <a:pPr lvl="0" algn="ctr"/>
            <a:r>
              <a:rPr lang="vi-VN" sz="3200" b="1">
                <a:solidFill>
                  <a:srgbClr val="C00000"/>
                </a:solidFill>
                <a:latin typeface="Times New Roman" pitchFamily="18" charset="0"/>
                <a:cs typeface="Times New Roman" pitchFamily="18" charset="0"/>
                <a:sym typeface="Nixie One"/>
              </a:rPr>
              <a:t>Những cách nào giúp em thể hiện sự tự tin của bản thân?</a:t>
            </a:r>
            <a:endParaRPr lang="vi-VN" sz="3200" b="1" dirty="0">
              <a:solidFill>
                <a:srgbClr val="C00000"/>
              </a:solidFill>
              <a:latin typeface="Times New Roman" pitchFamily="18" charset="0"/>
              <a:ea typeface="Nixie One"/>
              <a:cs typeface="Times New Roman" pitchFamily="18" charset="0"/>
              <a:sym typeface="Nixie One"/>
            </a:endParaRPr>
          </a:p>
        </p:txBody>
      </p:sp>
      <p:cxnSp>
        <p:nvCxnSpPr>
          <p:cNvPr id="18" name="Straight Arrow Connector 17"/>
          <p:cNvCxnSpPr>
            <a:stCxn id="10" idx="2"/>
            <a:endCxn id="12" idx="0"/>
          </p:cNvCxnSpPr>
          <p:nvPr/>
        </p:nvCxnSpPr>
        <p:spPr>
          <a:xfrm>
            <a:off x="6555219" y="2234328"/>
            <a:ext cx="1189886" cy="895546"/>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2"/>
            <a:endCxn id="15" idx="0"/>
          </p:cNvCxnSpPr>
          <p:nvPr/>
        </p:nvCxnSpPr>
        <p:spPr>
          <a:xfrm flipH="1">
            <a:off x="1941346" y="2234328"/>
            <a:ext cx="4613873" cy="85569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5982" y="981006"/>
            <a:ext cx="2295684" cy="1723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descr="http://thquangtrung.hoankiem.edu.vn/upload/29321/fck/files/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34" y="897537"/>
            <a:ext cx="2567197" cy="1815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14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6" presetClass="entr" presetSubtype="16"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ircle(in)">
                                      <p:cBhvr>
                                        <p:cTn id="15" dur="2000"/>
                                        <p:tgtEl>
                                          <p:spTgt spid="2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par>
                                <p:cTn id="44" presetID="16" presetClass="entr" presetSubtype="21"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animBg="1"/>
      <p:bldP spid="14" grpId="0"/>
      <p:bldP spid="15" grpId="0" animBg="1"/>
      <p:bldP spid="1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2</a:t>
            </a:r>
            <a:endParaRPr lang="en-US" sz="2600" b="1" dirty="0">
              <a:solidFill>
                <a:srgbClr val="0000CC"/>
              </a:solidFill>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A8B2BBF6-248A-4D00-91AF-40C4D5AC32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924" y="816767"/>
            <a:ext cx="11441372" cy="793670"/>
          </a:xfrm>
          <a:prstGeom prst="rect">
            <a:avLst/>
          </a:prstGeom>
        </p:spPr>
      </p:pic>
      <p:sp>
        <p:nvSpPr>
          <p:cNvPr id="8" name="TextBox 7">
            <a:extLst>
              <a:ext uri="{FF2B5EF4-FFF2-40B4-BE49-F238E27FC236}">
                <a16:creationId xmlns:a16="http://schemas.microsoft.com/office/drawing/2014/main" id="{23E28E47-60F9-423C-B866-1FA8E553999F}"/>
              </a:ext>
            </a:extLst>
          </p:cNvPr>
          <p:cNvSpPr txBox="1"/>
          <p:nvPr/>
        </p:nvSpPr>
        <p:spPr>
          <a:xfrm>
            <a:off x="1378747" y="823303"/>
            <a:ext cx="9771473" cy="584775"/>
          </a:xfrm>
          <a:prstGeom prst="rect">
            <a:avLst/>
          </a:prstGeom>
          <a:noFill/>
        </p:spPr>
        <p:txBody>
          <a:bodyPr wrap="square" rtlCol="0">
            <a:spAutoFit/>
          </a:bodyPr>
          <a:lstStyle/>
          <a:p>
            <a:pPr lvl="0" algn="ctr">
              <a:defRPr/>
            </a:pPr>
            <a:r>
              <a:rPr lang="vi-VN" sz="3200" b="1">
                <a:solidFill>
                  <a:srgbClr val="FF0000"/>
                </a:solidFill>
                <a:latin typeface="Times New Roman" pitchFamily="18" charset="0"/>
                <a:cs typeface="Times New Roman" pitchFamily="18" charset="0"/>
              </a:rPr>
              <a:t>Những cách giúp em thể hiện sự tự tin của bản thân</a:t>
            </a:r>
          </a:p>
        </p:txBody>
      </p:sp>
      <p:sp>
        <p:nvSpPr>
          <p:cNvPr id="40" name="Rectangle 39"/>
          <p:cNvSpPr/>
          <p:nvPr/>
        </p:nvSpPr>
        <p:spPr>
          <a:xfrm>
            <a:off x="777925" y="1658505"/>
            <a:ext cx="8720918" cy="914198"/>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Luôn nhìn trực diện vào mắt người đang nói chuyện với mình</a:t>
            </a:r>
          </a:p>
        </p:txBody>
      </p:sp>
      <p:sp>
        <p:nvSpPr>
          <p:cNvPr id="41" name="Rectangle 40"/>
          <p:cNvSpPr/>
          <p:nvPr/>
        </p:nvSpPr>
        <p:spPr>
          <a:xfrm>
            <a:off x="2920621" y="2679711"/>
            <a:ext cx="9018202" cy="914198"/>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7030A0"/>
                </a:solidFill>
                <a:latin typeface="Times New Roman" pitchFamily="18" charset="0"/>
                <a:cs typeface="Times New Roman" pitchFamily="18" charset="0"/>
              </a:rPr>
              <a:t>Can đảm, sẵn sàng thử sức những điều mới mẻ, không ngừng khám phá bản thân</a:t>
            </a:r>
          </a:p>
        </p:txBody>
      </p:sp>
      <p:sp>
        <p:nvSpPr>
          <p:cNvPr id="42" name="Rectangle 41"/>
          <p:cNvSpPr/>
          <p:nvPr/>
        </p:nvSpPr>
        <p:spPr>
          <a:xfrm>
            <a:off x="777924" y="3680646"/>
            <a:ext cx="8720919" cy="914198"/>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Thiết lập những mục tiêu có tính khả thi và nghiêm túc thực hiện</a:t>
            </a:r>
          </a:p>
        </p:txBody>
      </p:sp>
      <p:sp>
        <p:nvSpPr>
          <p:cNvPr id="43" name="Rectangle 42"/>
          <p:cNvSpPr/>
          <p:nvPr/>
        </p:nvSpPr>
        <p:spPr>
          <a:xfrm>
            <a:off x="2920621" y="4715500"/>
            <a:ext cx="9075066" cy="914198"/>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7030A0"/>
                </a:solidFill>
                <a:latin typeface="Times New Roman" pitchFamily="18" charset="0"/>
                <a:cs typeface="Times New Roman" pitchFamily="18" charset="0"/>
              </a:rPr>
              <a:t>Tránh tiếp nhận thông tin (hoặc thận trọng với những ai) làm mất đi sự tự tin của mình</a:t>
            </a:r>
          </a:p>
        </p:txBody>
      </p:sp>
      <p:sp>
        <p:nvSpPr>
          <p:cNvPr id="44" name="Rectangle 43"/>
          <p:cNvSpPr/>
          <p:nvPr/>
        </p:nvSpPr>
        <p:spPr>
          <a:xfrm>
            <a:off x="777924" y="5743730"/>
            <a:ext cx="8720919" cy="914198"/>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Tập trung vào những điều khiến mình tự tin để phát huy</a:t>
            </a:r>
          </a:p>
        </p:txBody>
      </p:sp>
    </p:spTree>
    <p:extLst>
      <p:ext uri="{BB962C8B-B14F-4D97-AF65-F5344CB8AC3E}">
        <p14:creationId xmlns:p14="http://schemas.microsoft.com/office/powerpoint/2010/main" val="413543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arn(inVertic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arn(inVertical)">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arn(inVertical)">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2</a:t>
            </a:r>
            <a:endParaRPr lang="en-US" sz="2600" b="1" dirty="0">
              <a:solidFill>
                <a:srgbClr val="0000CC"/>
              </a:solidFill>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A8B2BBF6-248A-4D00-91AF-40C4D5AC32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924" y="816767"/>
            <a:ext cx="11441372" cy="793670"/>
          </a:xfrm>
          <a:prstGeom prst="rect">
            <a:avLst/>
          </a:prstGeom>
        </p:spPr>
      </p:pic>
      <p:sp>
        <p:nvSpPr>
          <p:cNvPr id="8" name="TextBox 7">
            <a:extLst>
              <a:ext uri="{FF2B5EF4-FFF2-40B4-BE49-F238E27FC236}">
                <a16:creationId xmlns:a16="http://schemas.microsoft.com/office/drawing/2014/main" id="{23E28E47-60F9-423C-B866-1FA8E553999F}"/>
              </a:ext>
            </a:extLst>
          </p:cNvPr>
          <p:cNvSpPr txBox="1"/>
          <p:nvPr/>
        </p:nvSpPr>
        <p:spPr>
          <a:xfrm>
            <a:off x="1378747" y="823303"/>
            <a:ext cx="9771473" cy="584775"/>
          </a:xfrm>
          <a:prstGeom prst="rect">
            <a:avLst/>
          </a:prstGeom>
          <a:noFill/>
        </p:spPr>
        <p:txBody>
          <a:bodyPr wrap="square" rtlCol="0">
            <a:spAutoFit/>
          </a:bodyPr>
          <a:lstStyle/>
          <a:p>
            <a:pPr lvl="0" algn="ctr">
              <a:defRPr/>
            </a:pPr>
            <a:r>
              <a:rPr lang="vi-VN" sz="3200" b="1">
                <a:solidFill>
                  <a:srgbClr val="FF0000"/>
                </a:solidFill>
                <a:latin typeface="Times New Roman" pitchFamily="18" charset="0"/>
                <a:cs typeface="Times New Roman" pitchFamily="18" charset="0"/>
              </a:rPr>
              <a:t>Những việc làm giúp bạn M trở nên tự tin</a:t>
            </a:r>
            <a:endParaRPr kumimoji="0" lang="x-none"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p:nvGrpSpPr>
          <p:cNvPr id="15" name="Group 14"/>
          <p:cNvGrpSpPr/>
          <p:nvPr/>
        </p:nvGrpSpPr>
        <p:grpSpPr>
          <a:xfrm>
            <a:off x="562212" y="1842446"/>
            <a:ext cx="5517360" cy="2006225"/>
            <a:chOff x="2899644" y="1733689"/>
            <a:chExt cx="8397619" cy="958491"/>
          </a:xfrm>
          <a:solidFill>
            <a:schemeClr val="bg2"/>
          </a:solidFill>
        </p:grpSpPr>
        <p:grpSp>
          <p:nvGrpSpPr>
            <p:cNvPr id="16" name="Group 15"/>
            <p:cNvGrpSpPr/>
            <p:nvPr/>
          </p:nvGrpSpPr>
          <p:grpSpPr>
            <a:xfrm>
              <a:off x="2899644" y="1733689"/>
              <a:ext cx="8397619" cy="958491"/>
              <a:chOff x="1273215" y="1250066"/>
              <a:chExt cx="10608198" cy="1145894"/>
            </a:xfrm>
            <a:grpFill/>
          </p:grpSpPr>
          <p:sp>
            <p:nvSpPr>
              <p:cNvPr id="18" name="Rectangle 17"/>
              <p:cNvSpPr/>
              <p:nvPr/>
            </p:nvSpPr>
            <p:spPr>
              <a:xfrm>
                <a:off x="1273215" y="1250066"/>
                <a:ext cx="10035251" cy="11458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itchFamily="18" charset="0"/>
                  <a:cs typeface="Times New Roman" pitchFamily="18" charset="0"/>
                </a:endParaRPr>
              </a:p>
            </p:txBody>
          </p:sp>
          <p:sp>
            <p:nvSpPr>
              <p:cNvPr id="19" name="Diamond 18"/>
              <p:cNvSpPr/>
              <p:nvPr/>
            </p:nvSpPr>
            <p:spPr>
              <a:xfrm>
                <a:off x="10735519" y="1250066"/>
                <a:ext cx="1145894" cy="114589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itchFamily="18" charset="0"/>
                  <a:cs typeface="Times New Roman" pitchFamily="18" charset="0"/>
                </a:endParaRPr>
              </a:p>
            </p:txBody>
          </p:sp>
        </p:grpSp>
        <p:sp>
          <p:nvSpPr>
            <p:cNvPr id="17" name="TextBox 16"/>
            <p:cNvSpPr txBox="1"/>
            <p:nvPr/>
          </p:nvSpPr>
          <p:spPr>
            <a:xfrm>
              <a:off x="3105741" y="1941731"/>
              <a:ext cx="7556573" cy="639215"/>
            </a:xfrm>
            <a:prstGeom prst="rect">
              <a:avLst/>
            </a:prstGeom>
            <a:grpFill/>
          </p:spPr>
          <p:txBody>
            <a:bodyPr wrap="square" rtlCol="0">
              <a:spAutoFit/>
            </a:bodyPr>
            <a:lstStyle/>
            <a:p>
              <a:pPr algn="ctr"/>
              <a:r>
                <a:rPr lang="vi-VN" sz="2800" b="1">
                  <a:solidFill>
                    <a:srgbClr val="124057"/>
                  </a:solidFill>
                  <a:latin typeface="Times New Roman" pitchFamily="18" charset="0"/>
                  <a:cs typeface="Times New Roman" pitchFamily="18" charset="0"/>
                </a:rPr>
                <a:t>M được thầy cô, gia đình và bạn bè động viên, chỉ dẫn</a:t>
              </a:r>
            </a:p>
          </p:txBody>
        </p:sp>
      </p:grpSp>
      <p:grpSp>
        <p:nvGrpSpPr>
          <p:cNvPr id="20" name="Group 19"/>
          <p:cNvGrpSpPr/>
          <p:nvPr/>
        </p:nvGrpSpPr>
        <p:grpSpPr>
          <a:xfrm flipH="1">
            <a:off x="6264481" y="1842452"/>
            <a:ext cx="5739149" cy="2006233"/>
            <a:chOff x="2899644" y="2832492"/>
            <a:chExt cx="8397619" cy="958491"/>
          </a:xfrm>
          <a:solidFill>
            <a:schemeClr val="bg2"/>
          </a:solidFill>
        </p:grpSpPr>
        <p:grpSp>
          <p:nvGrpSpPr>
            <p:cNvPr id="21" name="Group 20"/>
            <p:cNvGrpSpPr/>
            <p:nvPr/>
          </p:nvGrpSpPr>
          <p:grpSpPr>
            <a:xfrm>
              <a:off x="2899644" y="2832492"/>
              <a:ext cx="8397619" cy="958491"/>
              <a:chOff x="1273215" y="1250066"/>
              <a:chExt cx="10608198" cy="1145894"/>
            </a:xfrm>
            <a:grpFill/>
          </p:grpSpPr>
          <p:sp>
            <p:nvSpPr>
              <p:cNvPr id="23" name="Rectangle 22"/>
              <p:cNvSpPr/>
              <p:nvPr/>
            </p:nvSpPr>
            <p:spPr>
              <a:xfrm>
                <a:off x="1273215" y="1250066"/>
                <a:ext cx="10035251" cy="11458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itchFamily="18" charset="0"/>
                  <a:cs typeface="Times New Roman" pitchFamily="18" charset="0"/>
                </a:endParaRPr>
              </a:p>
            </p:txBody>
          </p:sp>
          <p:sp>
            <p:nvSpPr>
              <p:cNvPr id="24" name="Diamond 23"/>
              <p:cNvSpPr/>
              <p:nvPr/>
            </p:nvSpPr>
            <p:spPr>
              <a:xfrm>
                <a:off x="10735519" y="1250066"/>
                <a:ext cx="1145894" cy="114589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itchFamily="18" charset="0"/>
                  <a:cs typeface="Times New Roman" pitchFamily="18" charset="0"/>
                </a:endParaRPr>
              </a:p>
            </p:txBody>
          </p:sp>
        </p:grpSp>
        <p:sp>
          <p:nvSpPr>
            <p:cNvPr id="22" name="TextBox 21"/>
            <p:cNvSpPr txBox="1"/>
            <p:nvPr/>
          </p:nvSpPr>
          <p:spPr>
            <a:xfrm>
              <a:off x="3084921" y="2924804"/>
              <a:ext cx="7745500" cy="749916"/>
            </a:xfrm>
            <a:prstGeom prst="rect">
              <a:avLst/>
            </a:prstGeom>
            <a:grpFill/>
          </p:spPr>
          <p:txBody>
            <a:bodyPr wrap="square" rtlCol="0">
              <a:spAutoFit/>
            </a:bodyPr>
            <a:lstStyle/>
            <a:p>
              <a:pPr algn="ctr"/>
              <a:r>
                <a:rPr lang="vi-VN" sz="2400" b="1">
                  <a:solidFill>
                    <a:srgbClr val="124057"/>
                  </a:solidFill>
                  <a:latin typeface="Times New Roman" pitchFamily="18" charset="0"/>
                  <a:cs typeface="Times New Roman" pitchFamily="18" charset="0"/>
                </a:rPr>
                <a:t>M tham gia nhiều hoạt động khác nhau </a:t>
              </a:r>
              <a:r>
                <a:rPr lang="en-US" sz="2400" b="1">
                  <a:solidFill>
                    <a:srgbClr val="124057"/>
                  </a:solidFill>
                  <a:latin typeface="Times New Roman" pitchFamily="18" charset="0"/>
                  <a:cs typeface="Times New Roman" pitchFamily="18" charset="0"/>
                  <a:sym typeface="Wingdings" pitchFamily="2" charset="2"/>
                </a:rPr>
                <a:t></a:t>
              </a:r>
              <a:r>
                <a:rPr lang="vi-VN" sz="2400" b="1">
                  <a:solidFill>
                    <a:srgbClr val="124057"/>
                  </a:solidFill>
                  <a:latin typeface="Times New Roman" pitchFamily="18" charset="0"/>
                  <a:cs typeface="Times New Roman" pitchFamily="18" charset="0"/>
                </a:rPr>
                <a:t> M nhận ra mình biết cách làm cho các bạn vui vẻ và có khả năng giải quyết mâu thuẫn giữa các bạn</a:t>
              </a:r>
            </a:p>
          </p:txBody>
        </p:sp>
      </p:grpSp>
      <p:grpSp>
        <p:nvGrpSpPr>
          <p:cNvPr id="25" name="Group 24"/>
          <p:cNvGrpSpPr/>
          <p:nvPr/>
        </p:nvGrpSpPr>
        <p:grpSpPr>
          <a:xfrm>
            <a:off x="562213" y="4094330"/>
            <a:ext cx="5517360" cy="2187705"/>
            <a:chOff x="2899644" y="3931295"/>
            <a:chExt cx="8397619" cy="958491"/>
          </a:xfrm>
          <a:solidFill>
            <a:schemeClr val="bg2"/>
          </a:solidFill>
        </p:grpSpPr>
        <p:grpSp>
          <p:nvGrpSpPr>
            <p:cNvPr id="26" name="Group 25"/>
            <p:cNvGrpSpPr/>
            <p:nvPr/>
          </p:nvGrpSpPr>
          <p:grpSpPr>
            <a:xfrm>
              <a:off x="2899644" y="3931295"/>
              <a:ext cx="8397619" cy="958491"/>
              <a:chOff x="1273215" y="1250066"/>
              <a:chExt cx="10608198" cy="1145894"/>
            </a:xfrm>
            <a:grpFill/>
          </p:grpSpPr>
          <p:sp>
            <p:nvSpPr>
              <p:cNvPr id="28" name="Rectangle 27"/>
              <p:cNvSpPr/>
              <p:nvPr/>
            </p:nvSpPr>
            <p:spPr>
              <a:xfrm>
                <a:off x="1273215" y="1250066"/>
                <a:ext cx="10035251" cy="11458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itchFamily="18" charset="0"/>
                  <a:cs typeface="Times New Roman" pitchFamily="18" charset="0"/>
                </a:endParaRPr>
              </a:p>
            </p:txBody>
          </p:sp>
          <p:sp>
            <p:nvSpPr>
              <p:cNvPr id="29" name="Diamond 28"/>
              <p:cNvSpPr/>
              <p:nvPr/>
            </p:nvSpPr>
            <p:spPr>
              <a:xfrm>
                <a:off x="10735519" y="1250066"/>
                <a:ext cx="1145894" cy="114589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itchFamily="18" charset="0"/>
                  <a:cs typeface="Times New Roman" pitchFamily="18" charset="0"/>
                </a:endParaRPr>
              </a:p>
            </p:txBody>
          </p:sp>
        </p:grpSp>
        <p:sp>
          <p:nvSpPr>
            <p:cNvPr id="27" name="TextBox 26"/>
            <p:cNvSpPr txBox="1"/>
            <p:nvPr/>
          </p:nvSpPr>
          <p:spPr>
            <a:xfrm>
              <a:off x="3124100" y="4099086"/>
              <a:ext cx="7413576" cy="606803"/>
            </a:xfrm>
            <a:prstGeom prst="rect">
              <a:avLst/>
            </a:prstGeom>
            <a:grpFill/>
          </p:spPr>
          <p:txBody>
            <a:bodyPr wrap="square" rtlCol="0">
              <a:spAutoFit/>
            </a:bodyPr>
            <a:lstStyle/>
            <a:p>
              <a:pPr algn="ctr"/>
              <a:r>
                <a:rPr lang="vi-VN" sz="2800" b="1">
                  <a:solidFill>
                    <a:srgbClr val="124057"/>
                  </a:solidFill>
                  <a:latin typeface="Times New Roman" pitchFamily="18" charset="0"/>
                  <a:cs typeface="Times New Roman" pitchFamily="18" charset="0"/>
                </a:rPr>
                <a:t>M cố gắng tập trung học tập hơn và đã đạt được những tiến bộ</a:t>
              </a:r>
            </a:p>
          </p:txBody>
        </p:sp>
      </p:grpSp>
      <p:grpSp>
        <p:nvGrpSpPr>
          <p:cNvPr id="30" name="Group 29"/>
          <p:cNvGrpSpPr/>
          <p:nvPr/>
        </p:nvGrpSpPr>
        <p:grpSpPr>
          <a:xfrm flipH="1">
            <a:off x="6264480" y="4144851"/>
            <a:ext cx="5739149" cy="2187710"/>
            <a:chOff x="2899644" y="5029794"/>
            <a:chExt cx="8397619" cy="958491"/>
          </a:xfrm>
          <a:solidFill>
            <a:schemeClr val="bg2"/>
          </a:solidFill>
        </p:grpSpPr>
        <p:grpSp>
          <p:nvGrpSpPr>
            <p:cNvPr id="31" name="Group 30"/>
            <p:cNvGrpSpPr/>
            <p:nvPr/>
          </p:nvGrpSpPr>
          <p:grpSpPr>
            <a:xfrm>
              <a:off x="2899644" y="5029794"/>
              <a:ext cx="8397619" cy="958491"/>
              <a:chOff x="1273215" y="1250066"/>
              <a:chExt cx="10608198" cy="1145894"/>
            </a:xfrm>
            <a:grpFill/>
          </p:grpSpPr>
          <p:sp>
            <p:nvSpPr>
              <p:cNvPr id="33" name="Rectangle 32"/>
              <p:cNvSpPr/>
              <p:nvPr/>
            </p:nvSpPr>
            <p:spPr>
              <a:xfrm>
                <a:off x="1273215" y="1250066"/>
                <a:ext cx="10035251" cy="11458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itchFamily="18" charset="0"/>
                  <a:cs typeface="Times New Roman" pitchFamily="18" charset="0"/>
                </a:endParaRPr>
              </a:p>
            </p:txBody>
          </p:sp>
          <p:sp>
            <p:nvSpPr>
              <p:cNvPr id="34" name="Diamond 33"/>
              <p:cNvSpPr/>
              <p:nvPr/>
            </p:nvSpPr>
            <p:spPr>
              <a:xfrm>
                <a:off x="10735519" y="1250066"/>
                <a:ext cx="1145894" cy="114589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itchFamily="18" charset="0"/>
                  <a:cs typeface="Times New Roman" pitchFamily="18" charset="0"/>
                </a:endParaRPr>
              </a:p>
            </p:txBody>
          </p:sp>
        </p:grpSp>
        <p:sp>
          <p:nvSpPr>
            <p:cNvPr id="32" name="TextBox 31"/>
            <p:cNvSpPr txBox="1"/>
            <p:nvPr/>
          </p:nvSpPr>
          <p:spPr>
            <a:xfrm>
              <a:off x="3224709" y="5279224"/>
              <a:ext cx="7605710" cy="418018"/>
            </a:xfrm>
            <a:prstGeom prst="rect">
              <a:avLst/>
            </a:prstGeom>
            <a:grpFill/>
          </p:spPr>
          <p:txBody>
            <a:bodyPr wrap="square" rtlCol="0">
              <a:spAutoFit/>
            </a:bodyPr>
            <a:lstStyle/>
            <a:p>
              <a:pPr algn="ctr"/>
              <a:r>
                <a:rPr lang="vi-VN" sz="2800" b="1">
                  <a:solidFill>
                    <a:srgbClr val="124057"/>
                  </a:solidFill>
                  <a:latin typeface="Times New Roman" pitchFamily="18" charset="0"/>
                  <a:cs typeface="Times New Roman" pitchFamily="18" charset="0"/>
                </a:rPr>
                <a:t>M tin vào bản thân mình sẽ thực hiện được mục tiêu</a:t>
              </a:r>
            </a:p>
          </p:txBody>
        </p:sp>
      </p:grpSp>
    </p:spTree>
    <p:extLst>
      <p:ext uri="{BB962C8B-B14F-4D97-AF65-F5344CB8AC3E}">
        <p14:creationId xmlns:p14="http://schemas.microsoft.com/office/powerpoint/2010/main" val="271917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5">
            <a:extLst>
              <a:ext uri="{FF2B5EF4-FFF2-40B4-BE49-F238E27FC236}">
                <a16:creationId xmlns:a16="http://schemas.microsoft.com/office/drawing/2014/main" id="{ABEFD9B7-AD40-42C7-94DD-9C79065715D8}"/>
              </a:ext>
            </a:extLst>
          </p:cNvPr>
          <p:cNvSpPr/>
          <p:nvPr/>
        </p:nvSpPr>
        <p:spPr>
          <a:xfrm>
            <a:off x="2717489" y="128790"/>
            <a:ext cx="925729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3</a:t>
            </a:r>
            <a:endParaRPr lang="en-US" sz="2600" b="1" dirty="0">
              <a:solidFill>
                <a:srgbClr val="0000CC"/>
              </a:solidFill>
              <a:latin typeface="Times New Roman" pitchFamily="18" charset="0"/>
              <a:cs typeface="Times New Roman" pitchFamily="18"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11668"/>
          <a:stretch/>
        </p:blipFill>
        <p:spPr>
          <a:xfrm>
            <a:off x="585820" y="3322412"/>
            <a:ext cx="3449153" cy="2314696"/>
          </a:xfrm>
          <a:prstGeom prst="rect">
            <a:avLst/>
          </a:prstGeom>
        </p:spPr>
      </p:pic>
      <p:sp>
        <p:nvSpPr>
          <p:cNvPr id="7" name="Rounded Rectangle 6"/>
          <p:cNvSpPr/>
          <p:nvPr/>
        </p:nvSpPr>
        <p:spPr>
          <a:xfrm>
            <a:off x="780176" y="1596571"/>
            <a:ext cx="3254797" cy="1683373"/>
          </a:xfrm>
          <a:prstGeom prst="roundRect">
            <a:avLst>
              <a:gd name="adj" fmla="val 30702"/>
            </a:avLst>
          </a:prstGeom>
          <a:solidFill>
            <a:srgbClr val="00B0F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Times New Roman" pitchFamily="18" charset="0"/>
                <a:cs typeface="Times New Roman" pitchFamily="18" charset="0"/>
              </a:rPr>
              <a:t>Thảo luận nhóm đôi</a:t>
            </a:r>
          </a:p>
        </p:txBody>
      </p:sp>
      <p:sp>
        <p:nvSpPr>
          <p:cNvPr id="8" name="Rounded Rectangle 7"/>
          <p:cNvSpPr/>
          <p:nvPr/>
        </p:nvSpPr>
        <p:spPr>
          <a:xfrm>
            <a:off x="4612285" y="1509302"/>
            <a:ext cx="7173812" cy="181311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9" name="TextBox 8"/>
          <p:cNvSpPr txBox="1"/>
          <p:nvPr/>
        </p:nvSpPr>
        <p:spPr>
          <a:xfrm>
            <a:off x="4735842" y="1903692"/>
            <a:ext cx="6887505" cy="984885"/>
          </a:xfrm>
          <a:prstGeom prst="rect">
            <a:avLst/>
          </a:prstGeom>
          <a:noFill/>
        </p:spPr>
        <p:txBody>
          <a:bodyPr wrap="square" rtlCol="0">
            <a:spAutoFit/>
          </a:bodyPr>
          <a:lstStyle/>
          <a:p>
            <a:pPr lvl="0" algn="ctr"/>
            <a:r>
              <a:rPr lang="vi-VN" sz="2900" b="1" i="1">
                <a:solidFill>
                  <a:srgbClr val="002060"/>
                </a:solidFill>
                <a:latin typeface="Times New Roman" pitchFamily="18" charset="0"/>
                <a:cs typeface="Times New Roman" pitchFamily="18" charset="0"/>
              </a:rPr>
              <a:t>Em rèn luyện như thế nào để trở nên tự tin hơn?</a:t>
            </a:r>
            <a:endParaRPr lang="vi-VN" sz="2900" b="1" i="1" dirty="0">
              <a:solidFill>
                <a:srgbClr val="002060"/>
              </a:solidFill>
              <a:latin typeface="Times New Roman" pitchFamily="18" charset="0"/>
              <a:ea typeface="Nixie One"/>
              <a:cs typeface="Times New Roman" pitchFamily="18" charset="0"/>
              <a:sym typeface="Nixie One"/>
            </a:endParaRPr>
          </a:p>
        </p:txBody>
      </p:sp>
      <p:sp>
        <p:nvSpPr>
          <p:cNvPr id="10" name="Rounded Rectangle 9"/>
          <p:cNvSpPr/>
          <p:nvPr/>
        </p:nvSpPr>
        <p:spPr>
          <a:xfrm>
            <a:off x="6957854" y="1008033"/>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Câu hỏi 1</a:t>
            </a:r>
          </a:p>
        </p:txBody>
      </p:sp>
      <p:sp>
        <p:nvSpPr>
          <p:cNvPr id="11" name="Rounded Rectangle 10"/>
          <p:cNvSpPr/>
          <p:nvPr/>
        </p:nvSpPr>
        <p:spPr>
          <a:xfrm>
            <a:off x="4587728" y="4172674"/>
            <a:ext cx="7173812" cy="181311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2" name="TextBox 11"/>
          <p:cNvSpPr txBox="1"/>
          <p:nvPr/>
        </p:nvSpPr>
        <p:spPr>
          <a:xfrm>
            <a:off x="4711285" y="4567930"/>
            <a:ext cx="6887505" cy="984885"/>
          </a:xfrm>
          <a:prstGeom prst="rect">
            <a:avLst/>
          </a:prstGeom>
          <a:noFill/>
        </p:spPr>
        <p:txBody>
          <a:bodyPr wrap="square" rtlCol="0">
            <a:spAutoFit/>
          </a:bodyPr>
          <a:lstStyle/>
          <a:p>
            <a:pPr lvl="0" algn="ctr"/>
            <a:r>
              <a:rPr lang="vi-VN" sz="2900" b="1" i="1">
                <a:solidFill>
                  <a:srgbClr val="002060"/>
                </a:solidFill>
                <a:latin typeface="Times New Roman" pitchFamily="18" charset="0"/>
                <a:cs typeface="Times New Roman" pitchFamily="18" charset="0"/>
              </a:rPr>
              <a:t>Hãy chia sẻ cảm xúc của em khi thấy mình tự tin hơn</a:t>
            </a:r>
            <a:endParaRPr lang="vi-VN" sz="2900" b="1" i="1" dirty="0">
              <a:solidFill>
                <a:srgbClr val="002060"/>
              </a:solidFill>
              <a:latin typeface="Times New Roman" pitchFamily="18" charset="0"/>
              <a:ea typeface="Nixie One"/>
              <a:cs typeface="Times New Roman" pitchFamily="18" charset="0"/>
              <a:sym typeface="Nixie One"/>
            </a:endParaRPr>
          </a:p>
        </p:txBody>
      </p:sp>
      <p:sp>
        <p:nvSpPr>
          <p:cNvPr id="13" name="Rounded Rectangle 12"/>
          <p:cNvSpPr/>
          <p:nvPr/>
        </p:nvSpPr>
        <p:spPr>
          <a:xfrm>
            <a:off x="6933297" y="3671405"/>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Câu hỏi 2</a:t>
            </a:r>
          </a:p>
        </p:txBody>
      </p:sp>
    </p:spTree>
    <p:extLst>
      <p:ext uri="{BB962C8B-B14F-4D97-AF65-F5344CB8AC3E}">
        <p14:creationId xmlns:p14="http://schemas.microsoft.com/office/powerpoint/2010/main" val="4152462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11" grpId="0" animBg="1"/>
      <p:bldP spid="12"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3</a:t>
            </a:r>
            <a:endParaRPr lang="en-US" sz="2600" b="1" dirty="0">
              <a:solidFill>
                <a:srgbClr val="0000CC"/>
              </a:solidFill>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A8B2BBF6-248A-4D00-91AF-40C4D5AC32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924" y="816767"/>
            <a:ext cx="11441372" cy="875556"/>
          </a:xfrm>
          <a:prstGeom prst="rect">
            <a:avLst/>
          </a:prstGeom>
        </p:spPr>
      </p:pic>
      <p:sp>
        <p:nvSpPr>
          <p:cNvPr id="8" name="TextBox 7">
            <a:extLst>
              <a:ext uri="{FF2B5EF4-FFF2-40B4-BE49-F238E27FC236}">
                <a16:creationId xmlns:a16="http://schemas.microsoft.com/office/drawing/2014/main" id="{23E28E47-60F9-423C-B866-1FA8E553999F}"/>
              </a:ext>
            </a:extLst>
          </p:cNvPr>
          <p:cNvSpPr txBox="1"/>
          <p:nvPr/>
        </p:nvSpPr>
        <p:spPr>
          <a:xfrm>
            <a:off x="1378747" y="891543"/>
            <a:ext cx="9771473" cy="584775"/>
          </a:xfrm>
          <a:prstGeom prst="rect">
            <a:avLst/>
          </a:prstGeom>
          <a:noFill/>
        </p:spPr>
        <p:txBody>
          <a:bodyPr wrap="square" rtlCol="0">
            <a:spAutoFit/>
          </a:bodyPr>
          <a:lstStyle/>
          <a:p>
            <a:pPr lvl="0" algn="ctr">
              <a:defRPr/>
            </a:pPr>
            <a:r>
              <a:rPr lang="vi-VN" sz="3200" b="1">
                <a:solidFill>
                  <a:srgbClr val="FF0000"/>
                </a:solidFill>
                <a:latin typeface="Times New Roman" pitchFamily="18" charset="0"/>
                <a:cs typeface="Times New Roman" pitchFamily="18" charset="0"/>
              </a:rPr>
              <a:t>Cách rèn luyện để trở nên tự tin hơn</a:t>
            </a:r>
            <a:endParaRPr kumimoji="0" lang="x-none"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p:nvGrpSpPr>
          <p:cNvPr id="15" name="Group 14"/>
          <p:cNvGrpSpPr/>
          <p:nvPr/>
        </p:nvGrpSpPr>
        <p:grpSpPr>
          <a:xfrm>
            <a:off x="562212" y="1967617"/>
            <a:ext cx="5517360" cy="1430666"/>
            <a:chOff x="2899644" y="1733689"/>
            <a:chExt cx="8397619" cy="958491"/>
          </a:xfrm>
          <a:solidFill>
            <a:srgbClr val="FDDFFC"/>
          </a:solidFill>
        </p:grpSpPr>
        <p:grpSp>
          <p:nvGrpSpPr>
            <p:cNvPr id="16" name="Group 15"/>
            <p:cNvGrpSpPr/>
            <p:nvPr/>
          </p:nvGrpSpPr>
          <p:grpSpPr>
            <a:xfrm>
              <a:off x="2899644" y="1733689"/>
              <a:ext cx="8397619" cy="958491"/>
              <a:chOff x="1273215" y="1250066"/>
              <a:chExt cx="10608198" cy="1145894"/>
            </a:xfrm>
            <a:grpFill/>
          </p:grpSpPr>
          <p:sp>
            <p:nvSpPr>
              <p:cNvPr id="18" name="Rectangle 17"/>
              <p:cNvSpPr/>
              <p:nvPr/>
            </p:nvSpPr>
            <p:spPr>
              <a:xfrm>
                <a:off x="1273215" y="1250066"/>
                <a:ext cx="10035251" cy="11458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solidFill>
                    <a:srgbClr val="002060"/>
                  </a:solidFill>
                  <a:latin typeface="Times New Roman" pitchFamily="18" charset="0"/>
                  <a:cs typeface="Times New Roman" pitchFamily="18" charset="0"/>
                </a:endParaRPr>
              </a:p>
            </p:txBody>
          </p:sp>
          <p:sp>
            <p:nvSpPr>
              <p:cNvPr id="19" name="Diamond 18"/>
              <p:cNvSpPr/>
              <p:nvPr/>
            </p:nvSpPr>
            <p:spPr>
              <a:xfrm>
                <a:off x="10735519" y="1250066"/>
                <a:ext cx="1145894" cy="114589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solidFill>
                    <a:srgbClr val="002060"/>
                  </a:solidFill>
                  <a:latin typeface="Times New Roman" pitchFamily="18" charset="0"/>
                  <a:cs typeface="Times New Roman" pitchFamily="18" charset="0"/>
                </a:endParaRPr>
              </a:p>
            </p:txBody>
          </p:sp>
        </p:grpSp>
        <p:sp>
          <p:nvSpPr>
            <p:cNvPr id="17" name="TextBox 16"/>
            <p:cNvSpPr txBox="1"/>
            <p:nvPr/>
          </p:nvSpPr>
          <p:spPr>
            <a:xfrm>
              <a:off x="3105741" y="1786444"/>
              <a:ext cx="7556573" cy="866034"/>
            </a:xfrm>
            <a:prstGeom prst="rect">
              <a:avLst/>
            </a:prstGeom>
            <a:grpFill/>
          </p:spPr>
          <p:txBody>
            <a:bodyPr wrap="square" rtlCol="0">
              <a:spAutoFit/>
            </a:bodyPr>
            <a:lstStyle/>
            <a:p>
              <a:pPr algn="ctr"/>
              <a:r>
                <a:rPr lang="vi-VN" sz="2600" b="1">
                  <a:solidFill>
                    <a:srgbClr val="002060"/>
                  </a:solidFill>
                  <a:latin typeface="Times New Roman" pitchFamily="18" charset="0"/>
                  <a:cs typeface="Times New Roman" pitchFamily="18" charset="0"/>
                </a:rPr>
                <a:t>Hành động một cách dứt khoát, không để bản thân chìm đắm trong nỗi sợ hãi</a:t>
              </a:r>
            </a:p>
          </p:txBody>
        </p:sp>
      </p:grpSp>
      <p:grpSp>
        <p:nvGrpSpPr>
          <p:cNvPr id="20" name="Group 19"/>
          <p:cNvGrpSpPr/>
          <p:nvPr/>
        </p:nvGrpSpPr>
        <p:grpSpPr>
          <a:xfrm flipH="1">
            <a:off x="6264482" y="1964560"/>
            <a:ext cx="5739149" cy="1433722"/>
            <a:chOff x="2899644" y="2830445"/>
            <a:chExt cx="8397619" cy="960538"/>
          </a:xfrm>
          <a:solidFill>
            <a:srgbClr val="FDDFFC"/>
          </a:solidFill>
        </p:grpSpPr>
        <p:grpSp>
          <p:nvGrpSpPr>
            <p:cNvPr id="21" name="Group 20"/>
            <p:cNvGrpSpPr/>
            <p:nvPr/>
          </p:nvGrpSpPr>
          <p:grpSpPr>
            <a:xfrm>
              <a:off x="2899644" y="2832492"/>
              <a:ext cx="8397619" cy="958491"/>
              <a:chOff x="1273215" y="1250066"/>
              <a:chExt cx="10608198" cy="1145894"/>
            </a:xfrm>
            <a:grpFill/>
          </p:grpSpPr>
          <p:sp>
            <p:nvSpPr>
              <p:cNvPr id="23" name="Rectangle 22"/>
              <p:cNvSpPr/>
              <p:nvPr/>
            </p:nvSpPr>
            <p:spPr>
              <a:xfrm>
                <a:off x="1273215" y="1250066"/>
                <a:ext cx="10035251" cy="11458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solidFill>
                    <a:srgbClr val="002060"/>
                  </a:solidFill>
                  <a:latin typeface="Times New Roman" pitchFamily="18" charset="0"/>
                  <a:cs typeface="Times New Roman" pitchFamily="18" charset="0"/>
                </a:endParaRPr>
              </a:p>
            </p:txBody>
          </p:sp>
          <p:sp>
            <p:nvSpPr>
              <p:cNvPr id="24" name="Diamond 23"/>
              <p:cNvSpPr/>
              <p:nvPr/>
            </p:nvSpPr>
            <p:spPr>
              <a:xfrm>
                <a:off x="10735519" y="1250066"/>
                <a:ext cx="1145894" cy="114589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solidFill>
                    <a:srgbClr val="002060"/>
                  </a:solidFill>
                  <a:latin typeface="Times New Roman" pitchFamily="18" charset="0"/>
                  <a:cs typeface="Times New Roman" pitchFamily="18" charset="0"/>
                </a:endParaRPr>
              </a:p>
            </p:txBody>
          </p:sp>
        </p:grpSp>
        <p:sp>
          <p:nvSpPr>
            <p:cNvPr id="22" name="TextBox 21"/>
            <p:cNvSpPr txBox="1"/>
            <p:nvPr/>
          </p:nvSpPr>
          <p:spPr>
            <a:xfrm>
              <a:off x="3084918" y="2830445"/>
              <a:ext cx="7605709" cy="866033"/>
            </a:xfrm>
            <a:prstGeom prst="rect">
              <a:avLst/>
            </a:prstGeom>
            <a:grpFill/>
          </p:spPr>
          <p:txBody>
            <a:bodyPr wrap="square" rtlCol="0">
              <a:spAutoFit/>
            </a:bodyPr>
            <a:lstStyle/>
            <a:p>
              <a:pPr algn="ctr"/>
              <a:r>
                <a:rPr lang="vi-VN" sz="2600" b="1">
                  <a:solidFill>
                    <a:srgbClr val="002060"/>
                  </a:solidFill>
                  <a:latin typeface="Times New Roman" pitchFamily="18" charset="0"/>
                  <a:cs typeface="Times New Roman" pitchFamily="18" charset="0"/>
                </a:rPr>
                <a:t>Can đảm, sẵn sàng thử sức những điều mới mẻ, không ngừng khám phá bản thân</a:t>
              </a:r>
            </a:p>
          </p:txBody>
        </p:sp>
      </p:grpSp>
      <p:grpSp>
        <p:nvGrpSpPr>
          <p:cNvPr id="25" name="Group 24"/>
          <p:cNvGrpSpPr/>
          <p:nvPr/>
        </p:nvGrpSpPr>
        <p:grpSpPr>
          <a:xfrm>
            <a:off x="562213" y="5035967"/>
            <a:ext cx="5517360" cy="1430664"/>
            <a:chOff x="2899644" y="3931295"/>
            <a:chExt cx="8397619" cy="958491"/>
          </a:xfrm>
          <a:solidFill>
            <a:srgbClr val="FDDFFC"/>
          </a:solidFill>
        </p:grpSpPr>
        <p:grpSp>
          <p:nvGrpSpPr>
            <p:cNvPr id="26" name="Group 25"/>
            <p:cNvGrpSpPr/>
            <p:nvPr/>
          </p:nvGrpSpPr>
          <p:grpSpPr>
            <a:xfrm>
              <a:off x="2899644" y="3931295"/>
              <a:ext cx="8397619" cy="958491"/>
              <a:chOff x="1273215" y="1250066"/>
              <a:chExt cx="10608198" cy="1145894"/>
            </a:xfrm>
            <a:grpFill/>
          </p:grpSpPr>
          <p:sp>
            <p:nvSpPr>
              <p:cNvPr id="28" name="Rectangle 27"/>
              <p:cNvSpPr/>
              <p:nvPr/>
            </p:nvSpPr>
            <p:spPr>
              <a:xfrm>
                <a:off x="1273215" y="1250066"/>
                <a:ext cx="10035251" cy="11458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solidFill>
                    <a:srgbClr val="002060"/>
                  </a:solidFill>
                  <a:latin typeface="Times New Roman" pitchFamily="18" charset="0"/>
                  <a:cs typeface="Times New Roman" pitchFamily="18" charset="0"/>
                </a:endParaRPr>
              </a:p>
            </p:txBody>
          </p:sp>
          <p:sp>
            <p:nvSpPr>
              <p:cNvPr id="29" name="Diamond 28"/>
              <p:cNvSpPr/>
              <p:nvPr/>
            </p:nvSpPr>
            <p:spPr>
              <a:xfrm>
                <a:off x="10735519" y="1250066"/>
                <a:ext cx="1145894" cy="114589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solidFill>
                    <a:srgbClr val="002060"/>
                  </a:solidFill>
                  <a:latin typeface="Times New Roman" pitchFamily="18" charset="0"/>
                  <a:cs typeface="Times New Roman" pitchFamily="18" charset="0"/>
                </a:endParaRPr>
              </a:p>
            </p:txBody>
          </p:sp>
        </p:grpSp>
        <p:sp>
          <p:nvSpPr>
            <p:cNvPr id="27" name="TextBox 26"/>
            <p:cNvSpPr txBox="1"/>
            <p:nvPr/>
          </p:nvSpPr>
          <p:spPr>
            <a:xfrm>
              <a:off x="3124100" y="3969654"/>
              <a:ext cx="7413576" cy="597976"/>
            </a:xfrm>
            <a:prstGeom prst="rect">
              <a:avLst/>
            </a:prstGeom>
            <a:grpFill/>
          </p:spPr>
          <p:txBody>
            <a:bodyPr wrap="square" rtlCol="0">
              <a:spAutoFit/>
            </a:bodyPr>
            <a:lstStyle/>
            <a:p>
              <a:pPr algn="ctr"/>
              <a:r>
                <a:rPr lang="vi-VN" sz="2600" b="1">
                  <a:solidFill>
                    <a:srgbClr val="002060"/>
                  </a:solidFill>
                  <a:latin typeface="Times New Roman" pitchFamily="18" charset="0"/>
                  <a:cs typeface="Times New Roman" pitchFamily="18" charset="0"/>
                </a:rPr>
                <a:t>Thiết lập những mục tiêu có tính khả thi và nghiêm túc thực hiện</a:t>
              </a:r>
            </a:p>
          </p:txBody>
        </p:sp>
      </p:grpSp>
      <p:grpSp>
        <p:nvGrpSpPr>
          <p:cNvPr id="30" name="Group 29"/>
          <p:cNvGrpSpPr/>
          <p:nvPr/>
        </p:nvGrpSpPr>
        <p:grpSpPr>
          <a:xfrm flipH="1">
            <a:off x="6264482" y="5063410"/>
            <a:ext cx="5739149" cy="1430666"/>
            <a:chOff x="2899644" y="5029794"/>
            <a:chExt cx="8397619" cy="958491"/>
          </a:xfrm>
          <a:solidFill>
            <a:srgbClr val="FDDFFC"/>
          </a:solidFill>
        </p:grpSpPr>
        <p:grpSp>
          <p:nvGrpSpPr>
            <p:cNvPr id="31" name="Group 30"/>
            <p:cNvGrpSpPr/>
            <p:nvPr/>
          </p:nvGrpSpPr>
          <p:grpSpPr>
            <a:xfrm>
              <a:off x="2899644" y="5029794"/>
              <a:ext cx="8397619" cy="958491"/>
              <a:chOff x="1273215" y="1250066"/>
              <a:chExt cx="10608198" cy="1145894"/>
            </a:xfrm>
            <a:grpFill/>
          </p:grpSpPr>
          <p:sp>
            <p:nvSpPr>
              <p:cNvPr id="33" name="Rectangle 32"/>
              <p:cNvSpPr/>
              <p:nvPr/>
            </p:nvSpPr>
            <p:spPr>
              <a:xfrm>
                <a:off x="1273215" y="1250066"/>
                <a:ext cx="10035251" cy="11458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solidFill>
                    <a:srgbClr val="002060"/>
                  </a:solidFill>
                  <a:latin typeface="Times New Roman" pitchFamily="18" charset="0"/>
                  <a:cs typeface="Times New Roman" pitchFamily="18" charset="0"/>
                </a:endParaRPr>
              </a:p>
            </p:txBody>
          </p:sp>
          <p:sp>
            <p:nvSpPr>
              <p:cNvPr id="34" name="Diamond 33"/>
              <p:cNvSpPr/>
              <p:nvPr/>
            </p:nvSpPr>
            <p:spPr>
              <a:xfrm>
                <a:off x="10735519" y="1250066"/>
                <a:ext cx="1145894" cy="114589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solidFill>
                    <a:srgbClr val="002060"/>
                  </a:solidFill>
                  <a:latin typeface="Times New Roman" pitchFamily="18" charset="0"/>
                  <a:cs typeface="Times New Roman" pitchFamily="18" charset="0"/>
                </a:endParaRPr>
              </a:p>
            </p:txBody>
          </p:sp>
        </p:grpSp>
        <p:sp>
          <p:nvSpPr>
            <p:cNvPr id="32" name="TextBox 31"/>
            <p:cNvSpPr txBox="1"/>
            <p:nvPr/>
          </p:nvSpPr>
          <p:spPr>
            <a:xfrm>
              <a:off x="3224709" y="5061521"/>
              <a:ext cx="7605710" cy="866034"/>
            </a:xfrm>
            <a:prstGeom prst="rect">
              <a:avLst/>
            </a:prstGeom>
            <a:grpFill/>
          </p:spPr>
          <p:txBody>
            <a:bodyPr wrap="square" rtlCol="0">
              <a:spAutoFit/>
            </a:bodyPr>
            <a:lstStyle/>
            <a:p>
              <a:pPr algn="ctr"/>
              <a:r>
                <a:rPr lang="vi-VN" sz="2600" b="1">
                  <a:solidFill>
                    <a:srgbClr val="002060"/>
                  </a:solidFill>
                  <a:latin typeface="Times New Roman" pitchFamily="18" charset="0"/>
                  <a:cs typeface="Times New Roman" pitchFamily="18" charset="0"/>
                </a:rPr>
                <a:t>Tránh tiếp nhận thông tin hoặc thận trọng với những ai làm mất sự tự tin của mình</a:t>
              </a:r>
            </a:p>
          </p:txBody>
        </p:sp>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5786" y="3514261"/>
            <a:ext cx="5105684" cy="1378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14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1974373" y="502837"/>
            <a:ext cx="8452515" cy="2400657"/>
          </a:xfrm>
          <a:prstGeom prst="rect">
            <a:avLst/>
          </a:prstGeom>
          <a:noFill/>
        </p:spPr>
        <p:txBody>
          <a:bodyPr wrap="square" rtlCol="0">
            <a:spAutoFit/>
          </a:bodyPr>
          <a:lstStyle/>
          <a:p>
            <a:pPr algn="ctr"/>
            <a:r>
              <a:rPr lang="en-US" sz="5000" b="1">
                <a:solidFill>
                  <a:srgbClr val="002060"/>
                </a:solidFill>
                <a:latin typeface="Times New Roman" pitchFamily="18" charset="0"/>
                <a:cs typeface="Times New Roman" pitchFamily="18" charset="0"/>
                <a:sym typeface="Nixie One"/>
              </a:rPr>
              <a:t>NHIỆM VỤ 1</a:t>
            </a:r>
          </a:p>
          <a:p>
            <a:pPr algn="ctr"/>
            <a:r>
              <a:rPr lang="vi-VN" sz="5000" b="1">
                <a:solidFill>
                  <a:srgbClr val="C00000"/>
                </a:solidFill>
                <a:latin typeface="Times New Roman" pitchFamily="18" charset="0"/>
                <a:ea typeface="Nixie One"/>
                <a:cs typeface="Times New Roman" pitchFamily="18" charset="0"/>
                <a:sym typeface="Nixie One"/>
              </a:rPr>
              <a:t>KHÁM PHÁ NHỮNG ĐẶC ĐIỂM TẠO NÊN SỰ TỰ TIN</a:t>
            </a:r>
            <a:endParaRPr lang="vi-VN" sz="5000" b="1" dirty="0">
              <a:solidFill>
                <a:srgbClr val="C00000"/>
              </a:solidFill>
              <a:latin typeface="Times New Roman" pitchFamily="18" charset="0"/>
              <a:ea typeface="Nixie One"/>
              <a:cs typeface="Times New Roman" pitchFamily="18" charset="0"/>
              <a:sym typeface="Nixie One"/>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199" y="3039972"/>
            <a:ext cx="5063320" cy="275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4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1</a:t>
            </a:r>
            <a:endParaRPr lang="en-US" sz="2600" b="1" dirty="0">
              <a:solidFill>
                <a:srgbClr val="0000CC"/>
              </a:solidFill>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388" y="1150855"/>
            <a:ext cx="3421998" cy="3637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loud Callout 15">
            <a:extLst>
              <a:ext uri="{FF2B5EF4-FFF2-40B4-BE49-F238E27FC236}">
                <a16:creationId xmlns:a16="http://schemas.microsoft.com/office/drawing/2014/main" id="{5BE95668-11B8-4B85-A70B-D8E27EE7CA2B}"/>
              </a:ext>
            </a:extLst>
          </p:cNvPr>
          <p:cNvSpPr/>
          <p:nvPr/>
        </p:nvSpPr>
        <p:spPr>
          <a:xfrm rot="784225">
            <a:off x="5252247" y="2203805"/>
            <a:ext cx="6056766" cy="2858548"/>
          </a:xfrm>
          <a:prstGeom prst="cloudCallout">
            <a:avLst>
              <a:gd name="adj1" fmla="val -78679"/>
              <a:gd name="adj2" fmla="val 3249"/>
            </a:avLst>
          </a:prstGeom>
          <a:solidFill>
            <a:schemeClr val="accent6">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endParaRPr kumimoji="0" lang="en-US" sz="3200" b="1" i="1"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sp>
        <p:nvSpPr>
          <p:cNvPr id="13" name="Rectangle 12"/>
          <p:cNvSpPr/>
          <p:nvPr/>
        </p:nvSpPr>
        <p:spPr>
          <a:xfrm rot="416575">
            <a:off x="5817299" y="2663584"/>
            <a:ext cx="5075664" cy="1938992"/>
          </a:xfrm>
          <a:prstGeom prst="rect">
            <a:avLst/>
          </a:prstGeom>
          <a:noFill/>
          <a:ln>
            <a:noFill/>
          </a:ln>
        </p:spPr>
        <p:txBody>
          <a:bodyPr wrap="square">
            <a:spAutoFit/>
          </a:bodyPr>
          <a:lstStyle/>
          <a:p>
            <a:pPr algn="ctr"/>
            <a:r>
              <a:rPr lang="vi-VN" sz="3000" b="1" i="1">
                <a:solidFill>
                  <a:srgbClr val="002060"/>
                </a:solidFill>
                <a:latin typeface="Times New Roman" pitchFamily="18" charset="0"/>
                <a:cs typeface="Times New Roman" pitchFamily="18" charset="0"/>
              </a:rPr>
              <a:t>Trong 5 yếu tố sau đây, em hãy lựa chọn một yếu tố mà bản thân tự tin nhất và mô tả đặc điểm về yếu tố đó</a:t>
            </a:r>
            <a:endParaRPr lang="en-US" sz="3000" b="1" i="1">
              <a:solidFill>
                <a:srgbClr val="002060"/>
              </a:solidFill>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A8B2BBF6-248A-4D00-91AF-40C4D5AC32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4765" y="980542"/>
            <a:ext cx="5268034" cy="1150855"/>
          </a:xfrm>
          <a:prstGeom prst="rect">
            <a:avLst/>
          </a:prstGeom>
        </p:spPr>
      </p:pic>
      <p:sp>
        <p:nvSpPr>
          <p:cNvPr id="8" name="TextBox 7">
            <a:extLst>
              <a:ext uri="{FF2B5EF4-FFF2-40B4-BE49-F238E27FC236}">
                <a16:creationId xmlns:a16="http://schemas.microsoft.com/office/drawing/2014/main" id="{23E28E47-60F9-423C-B866-1FA8E553999F}"/>
              </a:ext>
            </a:extLst>
          </p:cNvPr>
          <p:cNvSpPr txBox="1"/>
          <p:nvPr/>
        </p:nvSpPr>
        <p:spPr>
          <a:xfrm>
            <a:off x="4655349" y="1150855"/>
            <a:ext cx="73819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noProof="0">
                <a:solidFill>
                  <a:srgbClr val="FF0000"/>
                </a:solidFill>
                <a:latin typeface="Times New Roman" pitchFamily="18" charset="0"/>
                <a:cs typeface="Times New Roman" pitchFamily="18" charset="0"/>
              </a:rPr>
              <a:t>Vấn đáp trực tiếp</a:t>
            </a:r>
            <a:endParaRPr kumimoji="0" lang="x-none"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9" name="Rectangle 8"/>
          <p:cNvSpPr/>
          <p:nvPr/>
        </p:nvSpPr>
        <p:spPr>
          <a:xfrm>
            <a:off x="682388" y="4755037"/>
            <a:ext cx="4339658" cy="1077218"/>
          </a:xfrm>
          <a:prstGeom prst="rect">
            <a:avLst/>
          </a:prstGeom>
        </p:spPr>
        <p:txBody>
          <a:bodyPr wrap="square">
            <a:spAutoFit/>
          </a:bodyPr>
          <a:lstStyle/>
          <a:p>
            <a:pPr algn="ctr"/>
            <a:r>
              <a:rPr lang="vi-VN" sz="3200" b="1" i="1">
                <a:solidFill>
                  <a:srgbClr val="C00000"/>
                </a:solidFill>
                <a:latin typeface="+mj-lt"/>
                <a:cs typeface="Arial" pitchFamily="34" charset="0"/>
              </a:rPr>
              <a:t>1. Khuôn mặt và các bộ phận trên khuôn mặt</a:t>
            </a:r>
          </a:p>
        </p:txBody>
      </p:sp>
      <p:sp>
        <p:nvSpPr>
          <p:cNvPr id="10" name="Rectangle 9"/>
          <p:cNvSpPr/>
          <p:nvPr/>
        </p:nvSpPr>
        <p:spPr>
          <a:xfrm>
            <a:off x="5382090" y="5040516"/>
            <a:ext cx="2956692" cy="584775"/>
          </a:xfrm>
          <a:prstGeom prst="rect">
            <a:avLst/>
          </a:prstGeom>
        </p:spPr>
        <p:txBody>
          <a:bodyPr wrap="square">
            <a:spAutoFit/>
          </a:bodyPr>
          <a:lstStyle/>
          <a:p>
            <a:pPr algn="ctr"/>
            <a:r>
              <a:rPr lang="vi-VN" sz="3200" b="1" i="1">
                <a:solidFill>
                  <a:srgbClr val="C00000"/>
                </a:solidFill>
                <a:latin typeface="+mj-lt"/>
                <a:cs typeface="Arial" pitchFamily="34" charset="0"/>
              </a:rPr>
              <a:t>2. Giọng nói</a:t>
            </a:r>
          </a:p>
        </p:txBody>
      </p:sp>
      <p:sp>
        <p:nvSpPr>
          <p:cNvPr id="11" name="Rectangle 10"/>
          <p:cNvSpPr/>
          <p:nvPr/>
        </p:nvSpPr>
        <p:spPr>
          <a:xfrm>
            <a:off x="1169154" y="5998526"/>
            <a:ext cx="3366125" cy="584775"/>
          </a:xfrm>
          <a:prstGeom prst="rect">
            <a:avLst/>
          </a:prstGeom>
        </p:spPr>
        <p:txBody>
          <a:bodyPr wrap="square">
            <a:spAutoFit/>
          </a:bodyPr>
          <a:lstStyle/>
          <a:p>
            <a:pPr algn="ctr"/>
            <a:r>
              <a:rPr lang="vi-VN" sz="3200" b="1" i="1">
                <a:solidFill>
                  <a:srgbClr val="C00000"/>
                </a:solidFill>
                <a:latin typeface="+mj-lt"/>
                <a:cs typeface="Arial" pitchFamily="34" charset="0"/>
              </a:rPr>
              <a:t>3. Nét tính cách</a:t>
            </a:r>
          </a:p>
        </p:txBody>
      </p:sp>
      <p:sp>
        <p:nvSpPr>
          <p:cNvPr id="14" name="Rectangle 13"/>
          <p:cNvSpPr/>
          <p:nvPr/>
        </p:nvSpPr>
        <p:spPr>
          <a:xfrm>
            <a:off x="8175339" y="5616304"/>
            <a:ext cx="3493497" cy="584775"/>
          </a:xfrm>
          <a:prstGeom prst="rect">
            <a:avLst/>
          </a:prstGeom>
          <a:solidFill>
            <a:schemeClr val="bg1"/>
          </a:solidFill>
        </p:spPr>
        <p:txBody>
          <a:bodyPr wrap="square">
            <a:spAutoFit/>
          </a:bodyPr>
          <a:lstStyle/>
          <a:p>
            <a:pPr algn="ctr"/>
            <a:r>
              <a:rPr lang="vi-VN" sz="3200" b="1" i="1">
                <a:solidFill>
                  <a:srgbClr val="C00000"/>
                </a:solidFill>
                <a:latin typeface="+mj-lt"/>
                <a:cs typeface="Arial" pitchFamily="34" charset="0"/>
              </a:rPr>
              <a:t>4. Dáng hình</a:t>
            </a:r>
          </a:p>
        </p:txBody>
      </p:sp>
      <p:sp>
        <p:nvSpPr>
          <p:cNvPr id="15" name="Rectangle 14"/>
          <p:cNvSpPr/>
          <p:nvPr/>
        </p:nvSpPr>
        <p:spPr>
          <a:xfrm>
            <a:off x="3965327" y="5998525"/>
            <a:ext cx="4339658" cy="584775"/>
          </a:xfrm>
          <a:prstGeom prst="rect">
            <a:avLst/>
          </a:prstGeom>
        </p:spPr>
        <p:txBody>
          <a:bodyPr wrap="square">
            <a:spAutoFit/>
          </a:bodyPr>
          <a:lstStyle/>
          <a:p>
            <a:pPr algn="ctr"/>
            <a:r>
              <a:rPr lang="vi-VN" sz="3200" b="1" i="1">
                <a:solidFill>
                  <a:srgbClr val="C00000"/>
                </a:solidFill>
                <a:latin typeface="+mj-lt"/>
                <a:cs typeface="Arial" pitchFamily="34" charset="0"/>
              </a:rPr>
              <a:t>5. Năng lực</a:t>
            </a:r>
          </a:p>
        </p:txBody>
      </p:sp>
    </p:spTree>
    <p:extLst>
      <p:ext uri="{BB962C8B-B14F-4D97-AF65-F5344CB8AC3E}">
        <p14:creationId xmlns:p14="http://schemas.microsoft.com/office/powerpoint/2010/main" val="34988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13314"/>
                                        </p:tgtEl>
                                        <p:attrNameLst>
                                          <p:attrName>style.visibility</p:attrName>
                                        </p:attrNameLst>
                                      </p:cBhvr>
                                      <p:to>
                                        <p:strVal val="visible"/>
                                      </p:to>
                                    </p:set>
                                    <p:animEffect transition="in" filter="barn(inVertical)">
                                      <p:cBhvr>
                                        <p:cTn id="15" dur="500"/>
                                        <p:tgtEl>
                                          <p:spTgt spid="13314"/>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8" grpId="0"/>
      <p:bldP spid="9" grpId="0"/>
      <p:bldP spid="10" grpId="0"/>
      <p:bldP spid="11" grpId="0"/>
      <p:bldP spid="14"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1</a:t>
            </a:r>
            <a:endParaRPr lang="en-US" sz="2600" b="1" dirty="0">
              <a:solidFill>
                <a:srgbClr val="0000CC"/>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1152" y="2664724"/>
            <a:ext cx="264795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Rectangle 35"/>
          <p:cNvSpPr/>
          <p:nvPr/>
        </p:nvSpPr>
        <p:spPr>
          <a:xfrm>
            <a:off x="869072" y="1178595"/>
            <a:ext cx="4339658" cy="1077218"/>
          </a:xfrm>
          <a:prstGeom prst="rect">
            <a:avLst/>
          </a:prstGeom>
        </p:spPr>
        <p:txBody>
          <a:bodyPr wrap="square">
            <a:spAutoFit/>
          </a:bodyPr>
          <a:lstStyle/>
          <a:p>
            <a:pPr algn="ctr"/>
            <a:r>
              <a:rPr lang="vi-VN" sz="3200" b="1" i="1">
                <a:solidFill>
                  <a:srgbClr val="C00000"/>
                </a:solidFill>
                <a:latin typeface="+mj-lt"/>
                <a:cs typeface="Arial" pitchFamily="34" charset="0"/>
              </a:rPr>
              <a:t>1. Khuôn mặt và các bộ phận trên khuôn mặt</a:t>
            </a:r>
          </a:p>
        </p:txBody>
      </p:sp>
      <p:sp>
        <p:nvSpPr>
          <p:cNvPr id="37" name="Rectangle 36"/>
          <p:cNvSpPr/>
          <p:nvPr/>
        </p:nvSpPr>
        <p:spPr>
          <a:xfrm>
            <a:off x="5208732" y="2349892"/>
            <a:ext cx="5946450"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Mỗi người có nét khuôn mặt khác nhau: tròn, vuông, trái xoan, chữ điền…</a:t>
            </a:r>
            <a:endParaRPr lang="en-US" sz="2400" b="1">
              <a:solidFill>
                <a:srgbClr val="002060"/>
              </a:solidFill>
              <a:latin typeface="Times New Roman" pitchFamily="18" charset="0"/>
              <a:cs typeface="Times New Roman" pitchFamily="18" charset="0"/>
            </a:endParaRPr>
          </a:p>
        </p:txBody>
      </p:sp>
      <p:sp>
        <p:nvSpPr>
          <p:cNvPr id="38" name="Rectangle 37"/>
          <p:cNvSpPr/>
          <p:nvPr/>
        </p:nvSpPr>
        <p:spPr>
          <a:xfrm>
            <a:off x="5208731" y="3416490"/>
            <a:ext cx="5946450"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Các bộ phận trên khuôn mặt sẽ tạo nên nét riêng đặc trưng: mắt, mũi, miệng</a:t>
            </a:r>
            <a:endParaRPr lang="en-US" sz="2400" b="1">
              <a:solidFill>
                <a:srgbClr val="002060"/>
              </a:solidFill>
              <a:latin typeface="Times New Roman" pitchFamily="18" charset="0"/>
              <a:cs typeface="Times New Roman" pitchFamily="18" charset="0"/>
            </a:endParaRPr>
          </a:p>
        </p:txBody>
      </p:sp>
      <p:sp>
        <p:nvSpPr>
          <p:cNvPr id="39" name="Rectangle 38"/>
          <p:cNvSpPr/>
          <p:nvPr/>
        </p:nvSpPr>
        <p:spPr>
          <a:xfrm>
            <a:off x="5208730" y="4510790"/>
            <a:ext cx="5946450"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Khuôn mặt có thể thay đổi theo thời gian</a:t>
            </a:r>
            <a:endParaRPr lang="en-US" sz="2400"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05511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inVertical)">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arn(inVertical)">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arn(inVertical)">
                                      <p:cBhvr>
                                        <p:cTn id="2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P spid="38" grpId="0" animBg="1"/>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1</a:t>
            </a:r>
            <a:endParaRPr lang="en-US" sz="2600" b="1" dirty="0">
              <a:solidFill>
                <a:srgbClr val="0000CC"/>
              </a:solidFill>
              <a:latin typeface="Times New Roman" pitchFamily="18" charset="0"/>
              <a:cs typeface="Times New Roman" pitchFamily="18" charset="0"/>
            </a:endParaRPr>
          </a:p>
        </p:txBody>
      </p:sp>
      <p:sp>
        <p:nvSpPr>
          <p:cNvPr id="37" name="Rectangle 36"/>
          <p:cNvSpPr/>
          <p:nvPr/>
        </p:nvSpPr>
        <p:spPr>
          <a:xfrm>
            <a:off x="6591869" y="1858569"/>
            <a:ext cx="5409473"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i="1">
                <a:solidFill>
                  <a:srgbClr val="002060"/>
                </a:solidFill>
                <a:latin typeface="Times New Roman" pitchFamily="18" charset="0"/>
                <a:cs typeface="Times New Roman" pitchFamily="18" charset="0"/>
              </a:rPr>
              <a:t>Nóng nảy</a:t>
            </a:r>
            <a:r>
              <a:rPr lang="vi-VN" sz="2400" b="1">
                <a:solidFill>
                  <a:srgbClr val="002060"/>
                </a:solidFill>
                <a:latin typeface="Times New Roman" pitchFamily="18" charset="0"/>
                <a:cs typeface="Times New Roman" pitchFamily="18" charset="0"/>
              </a:rPr>
              <a:t>: dễ cáu, nói to, hành động nhanh, mạnh, kiên quyết</a:t>
            </a:r>
            <a:r>
              <a:rPr lang="en-US" sz="2400" b="1">
                <a:solidFill>
                  <a:srgbClr val="002060"/>
                </a:solidFill>
                <a:latin typeface="Times New Roman" pitchFamily="18" charset="0"/>
                <a:cs typeface="Times New Roman" pitchFamily="18" charset="0"/>
              </a:rPr>
              <a:t>…</a:t>
            </a:r>
          </a:p>
        </p:txBody>
      </p:sp>
      <p:sp>
        <p:nvSpPr>
          <p:cNvPr id="38" name="Rectangle 37"/>
          <p:cNvSpPr/>
          <p:nvPr/>
        </p:nvSpPr>
        <p:spPr>
          <a:xfrm>
            <a:off x="6591868" y="2925167"/>
            <a:ext cx="5409473"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i="1">
                <a:solidFill>
                  <a:srgbClr val="002060"/>
                </a:solidFill>
                <a:latin typeface="Times New Roman" pitchFamily="18" charset="0"/>
                <a:cs typeface="Times New Roman" pitchFamily="18" charset="0"/>
              </a:rPr>
              <a:t>Linh hoạt</a:t>
            </a:r>
            <a:r>
              <a:rPr lang="vi-VN" sz="2400" b="1">
                <a:solidFill>
                  <a:srgbClr val="002060"/>
                </a:solidFill>
                <a:latin typeface="Times New Roman" pitchFamily="18" charset="0"/>
                <a:cs typeface="Times New Roman" pitchFamily="18" charset="0"/>
              </a:rPr>
              <a:t>: hăng hái, tháo vát, lạc quan, vui vẻ, cởi mở, dễ quen, dễ thích nghi...</a:t>
            </a:r>
            <a:endParaRPr lang="en-US" sz="2400" b="1">
              <a:solidFill>
                <a:srgbClr val="002060"/>
              </a:solidFill>
              <a:latin typeface="Times New Roman" pitchFamily="18" charset="0"/>
              <a:cs typeface="Times New Roman" pitchFamily="18" charset="0"/>
            </a:endParaRPr>
          </a:p>
        </p:txBody>
      </p:sp>
      <p:sp>
        <p:nvSpPr>
          <p:cNvPr id="39" name="Rectangle 38"/>
          <p:cNvSpPr/>
          <p:nvPr/>
        </p:nvSpPr>
        <p:spPr>
          <a:xfrm>
            <a:off x="6591867" y="4019467"/>
            <a:ext cx="5409473"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i="1">
                <a:solidFill>
                  <a:srgbClr val="002060"/>
                </a:solidFill>
                <a:latin typeface="Times New Roman" pitchFamily="18" charset="0"/>
                <a:cs typeface="Times New Roman" pitchFamily="18" charset="0"/>
              </a:rPr>
              <a:t>Điềm tĩnh</a:t>
            </a:r>
            <a:r>
              <a:rPr lang="vi-VN" sz="2400" b="1">
                <a:solidFill>
                  <a:srgbClr val="002060"/>
                </a:solidFill>
                <a:latin typeface="Times New Roman" pitchFamily="18" charset="0"/>
                <a:cs typeface="Times New Roman" pitchFamily="18" charset="0"/>
              </a:rPr>
              <a:t>: chín chắn, ít cởi mở, bình tĩnh, ngăn nắp...</a:t>
            </a:r>
            <a:endParaRPr lang="en-US" sz="2400" b="1">
              <a:solidFill>
                <a:srgbClr val="002060"/>
              </a:solidFill>
              <a:latin typeface="Times New Roman" pitchFamily="18" charset="0"/>
              <a:cs typeface="Times New Roman" pitchFamily="18" charset="0"/>
            </a:endParaRPr>
          </a:p>
        </p:txBody>
      </p:sp>
      <p:sp>
        <p:nvSpPr>
          <p:cNvPr id="8" name="Rectangle 7"/>
          <p:cNvSpPr/>
          <p:nvPr/>
        </p:nvSpPr>
        <p:spPr>
          <a:xfrm>
            <a:off x="1292147" y="1122528"/>
            <a:ext cx="2956692" cy="584775"/>
          </a:xfrm>
          <a:prstGeom prst="rect">
            <a:avLst/>
          </a:prstGeom>
        </p:spPr>
        <p:txBody>
          <a:bodyPr wrap="square">
            <a:spAutoFit/>
          </a:bodyPr>
          <a:lstStyle/>
          <a:p>
            <a:pPr algn="ctr"/>
            <a:r>
              <a:rPr lang="vi-VN" sz="3200" b="1" i="1">
                <a:solidFill>
                  <a:srgbClr val="C00000"/>
                </a:solidFill>
                <a:latin typeface="+mj-lt"/>
                <a:cs typeface="Arial" pitchFamily="34" charset="0"/>
              </a:rPr>
              <a:t>2. Giọng nói</a:t>
            </a:r>
          </a:p>
        </p:txBody>
      </p:sp>
      <p:sp>
        <p:nvSpPr>
          <p:cNvPr id="9" name="Rectangle 8"/>
          <p:cNvSpPr/>
          <p:nvPr/>
        </p:nvSpPr>
        <p:spPr>
          <a:xfrm>
            <a:off x="6752675" y="1167556"/>
            <a:ext cx="3366125" cy="584775"/>
          </a:xfrm>
          <a:prstGeom prst="rect">
            <a:avLst/>
          </a:prstGeom>
        </p:spPr>
        <p:txBody>
          <a:bodyPr wrap="square">
            <a:spAutoFit/>
          </a:bodyPr>
          <a:lstStyle/>
          <a:p>
            <a:pPr algn="ctr"/>
            <a:r>
              <a:rPr lang="vi-VN" sz="3200" b="1" i="1">
                <a:solidFill>
                  <a:srgbClr val="C00000"/>
                </a:solidFill>
                <a:latin typeface="+mj-lt"/>
                <a:cs typeface="Arial" pitchFamily="34" charset="0"/>
              </a:rPr>
              <a:t>3. Nét tính cách</a:t>
            </a:r>
          </a:p>
        </p:txBody>
      </p:sp>
      <p:sp>
        <p:nvSpPr>
          <p:cNvPr id="10" name="Rectangle 9"/>
          <p:cNvSpPr/>
          <p:nvPr/>
        </p:nvSpPr>
        <p:spPr>
          <a:xfrm>
            <a:off x="6591867" y="5195449"/>
            <a:ext cx="5409473"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i="1">
                <a:solidFill>
                  <a:srgbClr val="002060"/>
                </a:solidFill>
                <a:latin typeface="Times New Roman" pitchFamily="18" charset="0"/>
                <a:cs typeface="Times New Roman" pitchFamily="18" charset="0"/>
              </a:rPr>
              <a:t>Ưu tư</a:t>
            </a:r>
            <a:r>
              <a:rPr lang="vi-VN" sz="2400" b="1">
                <a:solidFill>
                  <a:srgbClr val="002060"/>
                </a:solidFill>
                <a:latin typeface="Times New Roman" pitchFamily="18" charset="0"/>
                <a:cs typeface="Times New Roman" pitchFamily="18" charset="0"/>
              </a:rPr>
              <a:t>: nhạy cảm, đa sầu đa cảm, ít cởi mở, hay bị quan, lo lắng...</a:t>
            </a:r>
            <a:endParaRPr lang="en-US" sz="2400" b="1">
              <a:solidFill>
                <a:srgbClr val="002060"/>
              </a:solidFill>
              <a:latin typeface="Times New Roman" pitchFamily="18" charset="0"/>
              <a:cs typeface="Times New Roman" pitchFamily="18" charset="0"/>
            </a:endParaRPr>
          </a:p>
        </p:txBody>
      </p:sp>
      <p:sp>
        <p:nvSpPr>
          <p:cNvPr id="11" name="Rectangle 10"/>
          <p:cNvSpPr/>
          <p:nvPr/>
        </p:nvSpPr>
        <p:spPr>
          <a:xfrm>
            <a:off x="504967" y="2320420"/>
            <a:ext cx="5677469"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Đặc tả chỉ giọng nói của mỗi người: ấm áp, nhỏ nhẹ, lanh lảnh, vang, to</a:t>
            </a:r>
            <a:r>
              <a:rPr lang="en-US" sz="2400" b="1">
                <a:solidFill>
                  <a:srgbClr val="002060"/>
                </a:solidFill>
                <a:latin typeface="Times New Roman" pitchFamily="18" charset="0"/>
                <a:cs typeface="Times New Roman" pitchFamily="18" charset="0"/>
              </a:rPr>
              <a:t>…</a:t>
            </a:r>
          </a:p>
        </p:txBody>
      </p:sp>
      <p:sp>
        <p:nvSpPr>
          <p:cNvPr id="12" name="Rectangle 11"/>
          <p:cNvSpPr/>
          <p:nvPr/>
        </p:nvSpPr>
        <p:spPr>
          <a:xfrm>
            <a:off x="504966" y="3387018"/>
            <a:ext cx="5677469"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Luyện giọng sẽ làm cho giọng nói trở nên tốt hơn</a:t>
            </a:r>
            <a:endParaRPr lang="en-US" sz="2400" b="1">
              <a:solidFill>
                <a:srgbClr val="002060"/>
              </a:solidFill>
              <a:latin typeface="Times New Roman" pitchFamily="18" charset="0"/>
              <a:cs typeface="Times New Roman" pitchFamily="18" charset="0"/>
            </a:endParaRPr>
          </a:p>
        </p:txBody>
      </p:sp>
      <p:sp>
        <p:nvSpPr>
          <p:cNvPr id="13" name="Rectangle 12"/>
          <p:cNvSpPr/>
          <p:nvPr/>
        </p:nvSpPr>
        <p:spPr>
          <a:xfrm>
            <a:off x="504965" y="4481318"/>
            <a:ext cx="5677469"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Giọng nói rõ ràng, thanh thoát sẽ làm con người tự tin hơn trong giao tiếp</a:t>
            </a:r>
            <a:endParaRPr lang="en-US" sz="2400"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69701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circle(in)">
                                      <p:cBhvr>
                                        <p:cTn id="32" dur="20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circle(in)">
                                      <p:cBhvr>
                                        <p:cTn id="37" dur="20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heel(1)">
                                      <p:cBhvr>
                                        <p:cTn id="42" dur="20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8" grpId="0"/>
      <p:bldP spid="9" grpId="0"/>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1</a:t>
            </a:r>
            <a:endParaRPr lang="en-US" sz="2600" b="1" dirty="0">
              <a:solidFill>
                <a:srgbClr val="0000CC"/>
              </a:solidFill>
              <a:latin typeface="Times New Roman" pitchFamily="18" charset="0"/>
              <a:cs typeface="Times New Roman" pitchFamily="18" charset="0"/>
            </a:endParaRPr>
          </a:p>
        </p:txBody>
      </p:sp>
      <p:sp>
        <p:nvSpPr>
          <p:cNvPr id="8" name="Rectangle 7"/>
          <p:cNvSpPr/>
          <p:nvPr/>
        </p:nvSpPr>
        <p:spPr>
          <a:xfrm>
            <a:off x="1292147" y="1122528"/>
            <a:ext cx="2956692" cy="584775"/>
          </a:xfrm>
          <a:prstGeom prst="rect">
            <a:avLst/>
          </a:prstGeom>
        </p:spPr>
        <p:txBody>
          <a:bodyPr wrap="square">
            <a:spAutoFit/>
          </a:bodyPr>
          <a:lstStyle/>
          <a:p>
            <a:pPr algn="ctr"/>
            <a:r>
              <a:rPr lang="vi-VN" sz="3200" b="1" i="1">
                <a:solidFill>
                  <a:srgbClr val="C00000"/>
                </a:solidFill>
                <a:latin typeface="+mj-lt"/>
                <a:cs typeface="Arial" pitchFamily="34" charset="0"/>
              </a:rPr>
              <a:t>4. Dáng hình</a:t>
            </a:r>
          </a:p>
        </p:txBody>
      </p:sp>
      <p:sp>
        <p:nvSpPr>
          <p:cNvPr id="9" name="Rectangle 8"/>
          <p:cNvSpPr/>
          <p:nvPr/>
        </p:nvSpPr>
        <p:spPr>
          <a:xfrm>
            <a:off x="6752675" y="1167556"/>
            <a:ext cx="3366125" cy="584775"/>
          </a:xfrm>
          <a:prstGeom prst="rect">
            <a:avLst/>
          </a:prstGeom>
        </p:spPr>
        <p:txBody>
          <a:bodyPr wrap="square">
            <a:spAutoFit/>
          </a:bodyPr>
          <a:lstStyle/>
          <a:p>
            <a:pPr algn="ctr"/>
            <a:r>
              <a:rPr lang="vi-VN" sz="3200" b="1" i="1">
                <a:solidFill>
                  <a:srgbClr val="C00000"/>
                </a:solidFill>
                <a:latin typeface="+mj-lt"/>
                <a:cs typeface="Arial" pitchFamily="34" charset="0"/>
              </a:rPr>
              <a:t>5. Năng lực</a:t>
            </a:r>
          </a:p>
        </p:txBody>
      </p:sp>
      <p:sp>
        <p:nvSpPr>
          <p:cNvPr id="11" name="Rectangle 10"/>
          <p:cNvSpPr/>
          <p:nvPr/>
        </p:nvSpPr>
        <p:spPr>
          <a:xfrm>
            <a:off x="504967" y="2320420"/>
            <a:ext cx="5677469"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Tính chất đa dạng trong dáng hình của mỗi người</a:t>
            </a:r>
            <a:endParaRPr lang="en-US" sz="2400" b="1">
              <a:solidFill>
                <a:srgbClr val="002060"/>
              </a:solidFill>
              <a:latin typeface="Times New Roman" pitchFamily="18" charset="0"/>
              <a:cs typeface="Times New Roman" pitchFamily="18" charset="0"/>
            </a:endParaRPr>
          </a:p>
        </p:txBody>
      </p:sp>
      <p:sp>
        <p:nvSpPr>
          <p:cNvPr id="12" name="Rectangle 11"/>
          <p:cNvSpPr/>
          <p:nvPr/>
        </p:nvSpPr>
        <p:spPr>
          <a:xfrm>
            <a:off x="504966" y="3387018"/>
            <a:ext cx="5677469"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Cao to, gầy, thấp bé, cân đối, mập...</a:t>
            </a:r>
            <a:endParaRPr lang="en-US" sz="2400" b="1">
              <a:solidFill>
                <a:srgbClr val="002060"/>
              </a:solidFill>
              <a:latin typeface="Times New Roman" pitchFamily="18" charset="0"/>
              <a:cs typeface="Times New Roman" pitchFamily="18" charset="0"/>
            </a:endParaRPr>
          </a:p>
        </p:txBody>
      </p:sp>
      <p:sp>
        <p:nvSpPr>
          <p:cNvPr id="13" name="Rectangle 12"/>
          <p:cNvSpPr/>
          <p:nvPr/>
        </p:nvSpPr>
        <p:spPr>
          <a:xfrm>
            <a:off x="504965" y="4481318"/>
            <a:ext cx="5677469"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Cần rèn luyện để có một dáng hình nhanh nhẹn, tự tin, linh hoạt.</a:t>
            </a:r>
            <a:endParaRPr lang="en-US" sz="2400" b="1">
              <a:solidFill>
                <a:srgbClr val="002060"/>
              </a:solidFill>
              <a:latin typeface="Times New Roman" pitchFamily="18" charset="0"/>
              <a:cs typeface="Times New Roman" pitchFamily="18" charset="0"/>
            </a:endParaRPr>
          </a:p>
        </p:txBody>
      </p:sp>
      <p:sp>
        <p:nvSpPr>
          <p:cNvPr id="14" name="Rectangle 13"/>
          <p:cNvSpPr/>
          <p:nvPr/>
        </p:nvSpPr>
        <p:spPr>
          <a:xfrm>
            <a:off x="6334838" y="2077129"/>
            <a:ext cx="5677469"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Năng lực của mỗi người là khác nhau</a:t>
            </a:r>
            <a:endParaRPr lang="en-US" sz="2400" b="1">
              <a:solidFill>
                <a:srgbClr val="002060"/>
              </a:solidFill>
              <a:latin typeface="Times New Roman" pitchFamily="18" charset="0"/>
              <a:cs typeface="Times New Roman" pitchFamily="18" charset="0"/>
            </a:endParaRPr>
          </a:p>
        </p:txBody>
      </p:sp>
      <p:sp>
        <p:nvSpPr>
          <p:cNvPr id="15" name="Rectangle 14"/>
          <p:cNvSpPr/>
          <p:nvPr/>
        </p:nvSpPr>
        <p:spPr>
          <a:xfrm>
            <a:off x="6334837" y="3166282"/>
            <a:ext cx="5677469" cy="136962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Trong mỗi người cũng có những năng lực khác nhau nhưng chỉ khác nhau ở mức độ nổi trội của mỗi năng lực</a:t>
            </a:r>
            <a:endParaRPr lang="en-US" sz="2400" b="1">
              <a:solidFill>
                <a:srgbClr val="002060"/>
              </a:solidFill>
              <a:latin typeface="Times New Roman" pitchFamily="18" charset="0"/>
              <a:cs typeface="Times New Roman" pitchFamily="18" charset="0"/>
            </a:endParaRPr>
          </a:p>
        </p:txBody>
      </p:sp>
      <p:sp>
        <p:nvSpPr>
          <p:cNvPr id="16" name="Rectangle 15"/>
          <p:cNvSpPr/>
          <p:nvPr/>
        </p:nvSpPr>
        <p:spPr>
          <a:xfrm>
            <a:off x="6334836" y="4743003"/>
            <a:ext cx="5677469"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Phát triển năng lực cho chính mình để tạo ra đặc điểm riêng biệt của bản thân</a:t>
            </a:r>
            <a:endParaRPr lang="en-US" sz="2400"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15506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5">
            <a:extLst>
              <a:ext uri="{FF2B5EF4-FFF2-40B4-BE49-F238E27FC236}">
                <a16:creationId xmlns:a16="http://schemas.microsoft.com/office/drawing/2014/main" id="{ABEFD9B7-AD40-42C7-94DD-9C79065715D8}"/>
              </a:ext>
            </a:extLst>
          </p:cNvPr>
          <p:cNvSpPr/>
          <p:nvPr/>
        </p:nvSpPr>
        <p:spPr>
          <a:xfrm>
            <a:off x="2717489" y="128790"/>
            <a:ext cx="925729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2</a:t>
            </a:r>
            <a:endParaRPr lang="en-US" sz="2600" b="1" dirty="0">
              <a:solidFill>
                <a:srgbClr val="0000CC"/>
              </a:solidFill>
              <a:latin typeface="Times New Roman" pitchFamily="18" charset="0"/>
              <a:cs typeface="Times New Roman" pitchFamily="18"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11668"/>
          <a:stretch/>
        </p:blipFill>
        <p:spPr>
          <a:xfrm>
            <a:off x="585820" y="3322412"/>
            <a:ext cx="3449153" cy="2314696"/>
          </a:xfrm>
          <a:prstGeom prst="rect">
            <a:avLst/>
          </a:prstGeom>
        </p:spPr>
      </p:pic>
      <p:sp>
        <p:nvSpPr>
          <p:cNvPr id="7" name="Rounded Rectangle 6"/>
          <p:cNvSpPr/>
          <p:nvPr/>
        </p:nvSpPr>
        <p:spPr>
          <a:xfrm>
            <a:off x="780176" y="1596571"/>
            <a:ext cx="3254797" cy="1683373"/>
          </a:xfrm>
          <a:prstGeom prst="roundRect">
            <a:avLst>
              <a:gd name="adj" fmla="val 30702"/>
            </a:avLst>
          </a:prstGeom>
          <a:solidFill>
            <a:srgbClr val="00B0F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Times New Roman" pitchFamily="18" charset="0"/>
                <a:cs typeface="Times New Roman" pitchFamily="18" charset="0"/>
              </a:rPr>
              <a:t>Thảo luận nhóm đôi</a:t>
            </a:r>
          </a:p>
        </p:txBody>
      </p:sp>
      <p:sp>
        <p:nvSpPr>
          <p:cNvPr id="8" name="Rounded Rectangle 7"/>
          <p:cNvSpPr/>
          <p:nvPr/>
        </p:nvSpPr>
        <p:spPr>
          <a:xfrm>
            <a:off x="4612285" y="1509302"/>
            <a:ext cx="7173812" cy="181311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9" name="TextBox 8"/>
          <p:cNvSpPr txBox="1"/>
          <p:nvPr/>
        </p:nvSpPr>
        <p:spPr>
          <a:xfrm>
            <a:off x="4735842" y="1903692"/>
            <a:ext cx="6887505" cy="984885"/>
          </a:xfrm>
          <a:prstGeom prst="rect">
            <a:avLst/>
          </a:prstGeom>
          <a:noFill/>
        </p:spPr>
        <p:txBody>
          <a:bodyPr wrap="square" rtlCol="0">
            <a:spAutoFit/>
          </a:bodyPr>
          <a:lstStyle/>
          <a:p>
            <a:pPr lvl="0" algn="ctr"/>
            <a:r>
              <a:rPr lang="vi-VN" sz="2900" b="1" i="1">
                <a:solidFill>
                  <a:srgbClr val="002060"/>
                </a:solidFill>
                <a:latin typeface="Times New Roman" pitchFamily="18" charset="0"/>
                <a:cs typeface="Times New Roman" pitchFamily="18" charset="0"/>
              </a:rPr>
              <a:t>Em hãy giải thích nguyên nhân của sự tự tin ở mỗi người</a:t>
            </a:r>
            <a:endParaRPr lang="vi-VN" sz="2900" b="1" i="1" dirty="0">
              <a:solidFill>
                <a:srgbClr val="002060"/>
              </a:solidFill>
              <a:latin typeface="Times New Roman" pitchFamily="18" charset="0"/>
              <a:ea typeface="Nixie One"/>
              <a:cs typeface="Times New Roman" pitchFamily="18" charset="0"/>
              <a:sym typeface="Nixie One"/>
            </a:endParaRPr>
          </a:p>
        </p:txBody>
      </p:sp>
      <p:sp>
        <p:nvSpPr>
          <p:cNvPr id="10" name="Rounded Rectangle 9"/>
          <p:cNvSpPr/>
          <p:nvPr/>
        </p:nvSpPr>
        <p:spPr>
          <a:xfrm>
            <a:off x="6957854" y="1008033"/>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Nhiệm vụ 1</a:t>
            </a:r>
          </a:p>
        </p:txBody>
      </p:sp>
      <p:sp>
        <p:nvSpPr>
          <p:cNvPr id="11" name="Rounded Rectangle 10"/>
          <p:cNvSpPr/>
          <p:nvPr/>
        </p:nvSpPr>
        <p:spPr>
          <a:xfrm>
            <a:off x="4587728" y="4172674"/>
            <a:ext cx="7173812" cy="181311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2" name="TextBox 11"/>
          <p:cNvSpPr txBox="1"/>
          <p:nvPr/>
        </p:nvSpPr>
        <p:spPr>
          <a:xfrm>
            <a:off x="4711285" y="4526986"/>
            <a:ext cx="6887505" cy="984885"/>
          </a:xfrm>
          <a:prstGeom prst="rect">
            <a:avLst/>
          </a:prstGeom>
          <a:noFill/>
        </p:spPr>
        <p:txBody>
          <a:bodyPr wrap="square" rtlCol="0">
            <a:spAutoFit/>
          </a:bodyPr>
          <a:lstStyle/>
          <a:p>
            <a:pPr lvl="0" algn="ctr"/>
            <a:r>
              <a:rPr lang="vi-VN" sz="2900" b="1" i="1">
                <a:solidFill>
                  <a:srgbClr val="002060"/>
                </a:solidFill>
                <a:latin typeface="Times New Roman" pitchFamily="18" charset="0"/>
                <a:cs typeface="Times New Roman" pitchFamily="18" charset="0"/>
              </a:rPr>
              <a:t>Chia sẻ những nét riêng tạo nên sự tự tin của em</a:t>
            </a:r>
            <a:endParaRPr lang="vi-VN" sz="2900" b="1" i="1" dirty="0">
              <a:solidFill>
                <a:srgbClr val="002060"/>
              </a:solidFill>
              <a:latin typeface="Times New Roman" pitchFamily="18" charset="0"/>
              <a:ea typeface="Nixie One"/>
              <a:cs typeface="Times New Roman" pitchFamily="18" charset="0"/>
              <a:sym typeface="Nixie One"/>
            </a:endParaRPr>
          </a:p>
        </p:txBody>
      </p:sp>
      <p:sp>
        <p:nvSpPr>
          <p:cNvPr id="13" name="Rounded Rectangle 12"/>
          <p:cNvSpPr/>
          <p:nvPr/>
        </p:nvSpPr>
        <p:spPr>
          <a:xfrm>
            <a:off x="6933297" y="3671405"/>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Nhiệm vụ 2</a:t>
            </a:r>
          </a:p>
        </p:txBody>
      </p:sp>
    </p:spTree>
    <p:extLst>
      <p:ext uri="{BB962C8B-B14F-4D97-AF65-F5344CB8AC3E}">
        <p14:creationId xmlns:p14="http://schemas.microsoft.com/office/powerpoint/2010/main" val="18867897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11" grpId="0" animBg="1"/>
      <p:bldP spid="12"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A8B2BBF6-248A-4D00-91AF-40C4D5AC32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7732" y="1086593"/>
            <a:ext cx="9736286" cy="871296"/>
          </a:xfrm>
          <a:prstGeom prst="rect">
            <a:avLst/>
          </a:prstGeom>
        </p:spPr>
      </p:pic>
      <p:sp>
        <p:nvSpPr>
          <p:cNvPr id="34" name="TextBox 33">
            <a:extLst>
              <a:ext uri="{FF2B5EF4-FFF2-40B4-BE49-F238E27FC236}">
                <a16:creationId xmlns:a16="http://schemas.microsoft.com/office/drawing/2014/main" id="{23E28E47-60F9-423C-B866-1FA8E553999F}"/>
              </a:ext>
            </a:extLst>
          </p:cNvPr>
          <p:cNvSpPr txBox="1"/>
          <p:nvPr/>
        </p:nvSpPr>
        <p:spPr>
          <a:xfrm>
            <a:off x="1567278" y="1171779"/>
            <a:ext cx="9126046" cy="646331"/>
          </a:xfrm>
          <a:prstGeom prst="rect">
            <a:avLst/>
          </a:prstGeom>
          <a:noFill/>
        </p:spPr>
        <p:txBody>
          <a:bodyPr wrap="square" rtlCol="0">
            <a:spAutoFit/>
          </a:bodyPr>
          <a:lstStyle/>
          <a:p>
            <a:pPr lvl="0" algn="ctr">
              <a:defRPr/>
            </a:pPr>
            <a:r>
              <a:rPr lang="en-US" sz="3600" b="1">
                <a:solidFill>
                  <a:srgbClr val="FF0000"/>
                </a:solidFill>
                <a:latin typeface="Times New Roman" pitchFamily="18" charset="0"/>
                <a:cs typeface="Times New Roman" pitchFamily="18" charset="0"/>
              </a:rPr>
              <a:t>N</a:t>
            </a:r>
            <a:r>
              <a:rPr lang="vi-VN" sz="3600" b="1">
                <a:solidFill>
                  <a:srgbClr val="FF0000"/>
                </a:solidFill>
                <a:latin typeface="Times New Roman" pitchFamily="18" charset="0"/>
                <a:cs typeface="Times New Roman" pitchFamily="18" charset="0"/>
              </a:rPr>
              <a:t>guyên nhân của sự tự tin ở mỗi người</a:t>
            </a:r>
            <a:endParaRPr kumimoji="0" lang="x-none"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p:nvGrpSpPr>
          <p:cNvPr id="10" name="Group 9"/>
          <p:cNvGrpSpPr/>
          <p:nvPr/>
        </p:nvGrpSpPr>
        <p:grpSpPr>
          <a:xfrm>
            <a:off x="921603" y="2280610"/>
            <a:ext cx="2621697" cy="3642518"/>
            <a:chOff x="461676" y="1436293"/>
            <a:chExt cx="2958196" cy="2863649"/>
          </a:xfrm>
        </p:grpSpPr>
        <p:sp>
          <p:nvSpPr>
            <p:cNvPr id="11" name="Rectangle 10"/>
            <p:cNvSpPr/>
            <p:nvPr/>
          </p:nvSpPr>
          <p:spPr>
            <a:xfrm>
              <a:off x="609031" y="1436293"/>
              <a:ext cx="2810841" cy="2719633"/>
            </a:xfrm>
            <a:prstGeom prst="rect">
              <a:avLst/>
            </a:prstGeom>
            <a:solidFill>
              <a:schemeClr val="accent2"/>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12" name="Group 11"/>
            <p:cNvGrpSpPr/>
            <p:nvPr/>
          </p:nvGrpSpPr>
          <p:grpSpPr>
            <a:xfrm>
              <a:off x="461676" y="1652317"/>
              <a:ext cx="2769645" cy="2647625"/>
              <a:chOff x="461676" y="1652317"/>
              <a:chExt cx="2769645" cy="2647625"/>
            </a:xfrm>
          </p:grpSpPr>
          <p:sp>
            <p:nvSpPr>
              <p:cNvPr id="13" name="Rectangle 12"/>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14" name="Rectangle 13"/>
              <p:cNvSpPr/>
              <p:nvPr/>
            </p:nvSpPr>
            <p:spPr>
              <a:xfrm>
                <a:off x="535353" y="1729730"/>
                <a:ext cx="2622290" cy="708059"/>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sp>
        <p:nvSpPr>
          <p:cNvPr id="20" name="Rectangle 19"/>
          <p:cNvSpPr/>
          <p:nvPr/>
        </p:nvSpPr>
        <p:spPr>
          <a:xfrm>
            <a:off x="864359" y="2606278"/>
            <a:ext cx="2569081" cy="3108543"/>
          </a:xfrm>
          <a:prstGeom prst="rect">
            <a:avLst/>
          </a:prstGeom>
        </p:spPr>
        <p:txBody>
          <a:bodyPr wrap="square">
            <a:spAutoFit/>
          </a:bodyPr>
          <a:lstStyle/>
          <a:p>
            <a:pPr algn="ctr"/>
            <a:r>
              <a:rPr lang="vi-VN" sz="2800" b="1">
                <a:solidFill>
                  <a:srgbClr val="002060"/>
                </a:solidFill>
                <a:latin typeface="Times New Roman" pitchFamily="18" charset="0"/>
                <a:cs typeface="Times New Roman" pitchFamily="18" charset="0"/>
              </a:rPr>
              <a:t>Những giá trị cá nhân mang lại cho bản thân, người khác bằng chính năng lực của mình</a:t>
            </a:r>
            <a:endParaRPr lang="en-US" sz="2800" b="1">
              <a:solidFill>
                <a:srgbClr val="002060"/>
              </a:solidFill>
              <a:latin typeface="Times New Roman" pitchFamily="18" charset="0"/>
              <a:cs typeface="Times New Roman" pitchFamily="18" charset="0"/>
            </a:endParaRPr>
          </a:p>
        </p:txBody>
      </p:sp>
      <p:grpSp>
        <p:nvGrpSpPr>
          <p:cNvPr id="21" name="Group 20"/>
          <p:cNvGrpSpPr/>
          <p:nvPr/>
        </p:nvGrpSpPr>
        <p:grpSpPr>
          <a:xfrm>
            <a:off x="3753587" y="2280610"/>
            <a:ext cx="2621697" cy="3642518"/>
            <a:chOff x="461676" y="1436293"/>
            <a:chExt cx="2958196" cy="2863649"/>
          </a:xfrm>
        </p:grpSpPr>
        <p:sp>
          <p:nvSpPr>
            <p:cNvPr id="22" name="Rectangle 21"/>
            <p:cNvSpPr/>
            <p:nvPr/>
          </p:nvSpPr>
          <p:spPr>
            <a:xfrm>
              <a:off x="609031" y="1436293"/>
              <a:ext cx="2810841" cy="2719633"/>
            </a:xfrm>
            <a:prstGeom prst="rect">
              <a:avLst/>
            </a:prstGeom>
            <a:solidFill>
              <a:srgbClr val="DFDBFD"/>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23" name="Group 22"/>
            <p:cNvGrpSpPr/>
            <p:nvPr/>
          </p:nvGrpSpPr>
          <p:grpSpPr>
            <a:xfrm>
              <a:off x="461676" y="1652317"/>
              <a:ext cx="2769645" cy="2647625"/>
              <a:chOff x="461676" y="1652317"/>
              <a:chExt cx="2769645" cy="2647625"/>
            </a:xfrm>
          </p:grpSpPr>
          <p:sp>
            <p:nvSpPr>
              <p:cNvPr id="24" name="Rectangle 23"/>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25" name="Rectangle 24"/>
              <p:cNvSpPr/>
              <p:nvPr/>
            </p:nvSpPr>
            <p:spPr>
              <a:xfrm>
                <a:off x="535353" y="1729730"/>
                <a:ext cx="2622290" cy="708059"/>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sp>
        <p:nvSpPr>
          <p:cNvPr id="31" name="Rectangle 30"/>
          <p:cNvSpPr/>
          <p:nvPr/>
        </p:nvSpPr>
        <p:spPr>
          <a:xfrm>
            <a:off x="3753588" y="2624373"/>
            <a:ext cx="2454594" cy="3108543"/>
          </a:xfrm>
          <a:prstGeom prst="rect">
            <a:avLst/>
          </a:prstGeom>
        </p:spPr>
        <p:txBody>
          <a:bodyPr wrap="square">
            <a:spAutoFit/>
          </a:bodyPr>
          <a:lstStyle/>
          <a:p>
            <a:pPr algn="ctr"/>
            <a:r>
              <a:rPr lang="vi-VN" sz="2800" b="1">
                <a:solidFill>
                  <a:srgbClr val="002060"/>
                </a:solidFill>
                <a:latin typeface="Times New Roman" pitchFamily="18" charset="0"/>
                <a:cs typeface="Times New Roman" pitchFamily="18" charset="0"/>
              </a:rPr>
              <a:t>Những phẩm chất của cá nhân phù hợp với các chuẩn mực xã hội, được mọi người noi theo</a:t>
            </a:r>
            <a:endParaRPr lang="en-US" sz="2800" b="1">
              <a:solidFill>
                <a:srgbClr val="002060"/>
              </a:solidFill>
              <a:latin typeface="Times New Roman" pitchFamily="18" charset="0"/>
              <a:cs typeface="Times New Roman" pitchFamily="18" charset="0"/>
            </a:endParaRPr>
          </a:p>
        </p:txBody>
      </p:sp>
      <p:grpSp>
        <p:nvGrpSpPr>
          <p:cNvPr id="32" name="Group 31"/>
          <p:cNvGrpSpPr/>
          <p:nvPr/>
        </p:nvGrpSpPr>
        <p:grpSpPr>
          <a:xfrm>
            <a:off x="6585571" y="2280610"/>
            <a:ext cx="2621697" cy="3642518"/>
            <a:chOff x="461676" y="1436293"/>
            <a:chExt cx="2958196" cy="2863649"/>
          </a:xfrm>
        </p:grpSpPr>
        <p:sp>
          <p:nvSpPr>
            <p:cNvPr id="35" name="Rectangle 34"/>
            <p:cNvSpPr/>
            <p:nvPr/>
          </p:nvSpPr>
          <p:spPr>
            <a:xfrm>
              <a:off x="609031" y="1436293"/>
              <a:ext cx="2810841" cy="2719633"/>
            </a:xfrm>
            <a:prstGeom prst="rect">
              <a:avLst/>
            </a:prstGeom>
            <a:solidFill>
              <a:srgbClr val="92D050"/>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36" name="Group 35"/>
            <p:cNvGrpSpPr/>
            <p:nvPr/>
          </p:nvGrpSpPr>
          <p:grpSpPr>
            <a:xfrm>
              <a:off x="461676" y="1652317"/>
              <a:ext cx="2769645" cy="2647625"/>
              <a:chOff x="461676" y="1652317"/>
              <a:chExt cx="2769645" cy="2647625"/>
            </a:xfrm>
          </p:grpSpPr>
          <p:sp>
            <p:nvSpPr>
              <p:cNvPr id="37" name="Rectangle 36"/>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38" name="Rectangle 37"/>
              <p:cNvSpPr/>
              <p:nvPr/>
            </p:nvSpPr>
            <p:spPr>
              <a:xfrm>
                <a:off x="535353" y="1729730"/>
                <a:ext cx="2622290" cy="708059"/>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grpSp>
        <p:nvGrpSpPr>
          <p:cNvPr id="45" name="Group 44"/>
          <p:cNvGrpSpPr/>
          <p:nvPr/>
        </p:nvGrpSpPr>
        <p:grpSpPr>
          <a:xfrm>
            <a:off x="9417555" y="2280610"/>
            <a:ext cx="2621697" cy="3642518"/>
            <a:chOff x="461676" y="1436293"/>
            <a:chExt cx="2958196" cy="2863649"/>
          </a:xfrm>
        </p:grpSpPr>
        <p:sp>
          <p:nvSpPr>
            <p:cNvPr id="46" name="Rectangle 45"/>
            <p:cNvSpPr/>
            <p:nvPr/>
          </p:nvSpPr>
          <p:spPr>
            <a:xfrm>
              <a:off x="609031" y="1436293"/>
              <a:ext cx="2810841" cy="2719633"/>
            </a:xfrm>
            <a:prstGeom prst="rect">
              <a:avLst/>
            </a:prstGeom>
            <a:solidFill>
              <a:schemeClr val="accent4"/>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47" name="Group 46"/>
            <p:cNvGrpSpPr/>
            <p:nvPr/>
          </p:nvGrpSpPr>
          <p:grpSpPr>
            <a:xfrm>
              <a:off x="461676" y="1652317"/>
              <a:ext cx="2769645" cy="2647625"/>
              <a:chOff x="461676" y="1652317"/>
              <a:chExt cx="2769645" cy="2647625"/>
            </a:xfrm>
          </p:grpSpPr>
          <p:sp>
            <p:nvSpPr>
              <p:cNvPr id="48" name="Rectangle 47"/>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49" name="Rectangle 48"/>
              <p:cNvSpPr/>
              <p:nvPr/>
            </p:nvSpPr>
            <p:spPr>
              <a:xfrm>
                <a:off x="535353" y="1729730"/>
                <a:ext cx="2622290" cy="708059"/>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sp>
        <p:nvSpPr>
          <p:cNvPr id="55" name="Rectangle 54"/>
          <p:cNvSpPr/>
          <p:nvPr/>
        </p:nvSpPr>
        <p:spPr>
          <a:xfrm>
            <a:off x="9417555" y="3093906"/>
            <a:ext cx="2454593" cy="2246769"/>
          </a:xfrm>
          <a:prstGeom prst="rect">
            <a:avLst/>
          </a:prstGeom>
        </p:spPr>
        <p:txBody>
          <a:bodyPr wrap="square">
            <a:spAutoFit/>
          </a:bodyPr>
          <a:lstStyle/>
          <a:p>
            <a:pPr algn="ctr"/>
            <a:r>
              <a:rPr lang="vi-VN" sz="2800" b="1">
                <a:solidFill>
                  <a:srgbClr val="002060"/>
                </a:solidFill>
                <a:latin typeface="Times New Roman" pitchFamily="18" charset="0"/>
                <a:cs typeface="Times New Roman" pitchFamily="18" charset="0"/>
              </a:rPr>
              <a:t>Tính cách lạc quan, tin tưởng vào khả năng thực sự của bản thân</a:t>
            </a:r>
            <a:endParaRPr lang="en-US" sz="2800" b="1">
              <a:solidFill>
                <a:srgbClr val="002060"/>
              </a:solidFill>
              <a:latin typeface="Times New Roman" pitchFamily="18" charset="0"/>
              <a:cs typeface="Times New Roman" pitchFamily="18" charset="0"/>
            </a:endParaRPr>
          </a:p>
        </p:txBody>
      </p:sp>
      <p:sp>
        <p:nvSpPr>
          <p:cNvPr id="73" name="Rectangle 72"/>
          <p:cNvSpPr/>
          <p:nvPr/>
        </p:nvSpPr>
        <p:spPr>
          <a:xfrm>
            <a:off x="6585571" y="3711870"/>
            <a:ext cx="2478196" cy="954107"/>
          </a:xfrm>
          <a:prstGeom prst="rect">
            <a:avLst/>
          </a:prstGeom>
        </p:spPr>
        <p:txBody>
          <a:bodyPr wrap="square">
            <a:spAutoFit/>
          </a:bodyPr>
          <a:lstStyle/>
          <a:p>
            <a:pPr algn="ctr"/>
            <a:r>
              <a:rPr lang="vi-VN" sz="2800" b="1">
                <a:solidFill>
                  <a:srgbClr val="002060"/>
                </a:solidFill>
                <a:latin typeface="Times New Roman" pitchFamily="18" charset="0"/>
                <a:cs typeface="Times New Roman" pitchFamily="18" charset="0"/>
              </a:rPr>
              <a:t>Vẻ đẹp ngoại hình</a:t>
            </a:r>
            <a:endParaRPr lang="en-US" sz="2800" b="1">
              <a:solidFill>
                <a:srgbClr val="002060"/>
              </a:solidFill>
              <a:latin typeface="Times New Roman" pitchFamily="18" charset="0"/>
              <a:cs typeface="Times New Roman" pitchFamily="18" charset="0"/>
            </a:endParaRPr>
          </a:p>
        </p:txBody>
      </p:sp>
      <p:sp>
        <p:nvSpPr>
          <p:cNvPr id="71" name="Rounded Rectangle 15">
            <a:extLst>
              <a:ext uri="{FF2B5EF4-FFF2-40B4-BE49-F238E27FC236}">
                <a16:creationId xmlns:a16="http://schemas.microsoft.com/office/drawing/2014/main" id="{ABEFD9B7-AD40-42C7-94DD-9C79065715D8}"/>
              </a:ext>
            </a:extLst>
          </p:cNvPr>
          <p:cNvSpPr/>
          <p:nvPr/>
        </p:nvSpPr>
        <p:spPr>
          <a:xfrm>
            <a:off x="2717489" y="128790"/>
            <a:ext cx="925729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2</a:t>
            </a:r>
            <a:endParaRPr lang="en-US" sz="2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837574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heel(1)">
                                      <p:cBhvr>
                                        <p:cTn id="7" dur="2000"/>
                                        <p:tgtEl>
                                          <p:spTgt spid="4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heel(1)">
                                      <p:cBhvr>
                                        <p:cTn id="10" dur="20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anim calcmode="lin" valueType="num">
                                      <p:cBhvr>
                                        <p:cTn id="21" dur="1000" fill="hold"/>
                                        <p:tgtEl>
                                          <p:spTgt spid="31"/>
                                        </p:tgtEl>
                                        <p:attrNameLst>
                                          <p:attrName>ppt_x</p:attrName>
                                        </p:attrNameLst>
                                      </p:cBhvr>
                                      <p:tavLst>
                                        <p:tav tm="0">
                                          <p:val>
                                            <p:strVal val="#ppt_x"/>
                                          </p:val>
                                        </p:tav>
                                        <p:tav tm="100000">
                                          <p:val>
                                            <p:strVal val="#ppt_x"/>
                                          </p:val>
                                        </p:tav>
                                      </p:tavLst>
                                    </p:anim>
                                    <p:anim calcmode="lin" valueType="num">
                                      <p:cBhvr>
                                        <p:cTn id="2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arn(inVertical)">
                                      <p:cBhvr>
                                        <p:cTn id="37" dur="500"/>
                                        <p:tgtEl>
                                          <p:spTgt spid="3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barn(inVertical)">
                                      <p:cBhvr>
                                        <p:cTn id="4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1" grpId="0"/>
      <p:bldP spid="55"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372818" y="3124257"/>
            <a:ext cx="9462448" cy="1938992"/>
          </a:xfrm>
          <a:prstGeom prst="rect">
            <a:avLst/>
          </a:prstGeom>
          <a:noFill/>
        </p:spPr>
        <p:txBody>
          <a:bodyPr wrap="square" rtlCol="0">
            <a:spAutoFit/>
          </a:bodyPr>
          <a:lstStyle/>
          <a:p>
            <a:pPr algn="ctr"/>
            <a:r>
              <a:rPr lang="en-US" sz="4000" b="1">
                <a:solidFill>
                  <a:srgbClr val="002060"/>
                </a:solidFill>
                <a:latin typeface="Times New Roman" pitchFamily="18" charset="0"/>
                <a:cs typeface="Times New Roman" pitchFamily="18" charset="0"/>
                <a:sym typeface="Nixie One"/>
              </a:rPr>
              <a:t>NHIỆM VỤ 2</a:t>
            </a:r>
          </a:p>
          <a:p>
            <a:pPr algn="ctr"/>
            <a:endParaRPr lang="en-US" sz="4000" b="1">
              <a:solidFill>
                <a:srgbClr val="002060"/>
              </a:solidFill>
              <a:latin typeface="Times New Roman" pitchFamily="18" charset="0"/>
              <a:cs typeface="Times New Roman" pitchFamily="18" charset="0"/>
              <a:sym typeface="Nixie One"/>
            </a:endParaRPr>
          </a:p>
          <a:p>
            <a:pPr algn="ctr"/>
            <a:r>
              <a:rPr lang="en-US" sz="4000" b="1">
                <a:solidFill>
                  <a:srgbClr val="C00000"/>
                </a:solidFill>
                <a:latin typeface="Times New Roman" pitchFamily="18" charset="0"/>
                <a:ea typeface="Nixie One"/>
                <a:cs typeface="Times New Roman" pitchFamily="18" charset="0"/>
                <a:sym typeface="Nixie One"/>
              </a:rPr>
              <a:t>THỂ HIỆN SỰ TỰ TIN CỦA BẢN THÂN</a:t>
            </a:r>
            <a:endParaRPr lang="vi-VN" sz="4000" b="1" dirty="0">
              <a:solidFill>
                <a:srgbClr val="C00000"/>
              </a:solidFill>
              <a:latin typeface="Times New Roman" pitchFamily="18" charset="0"/>
              <a:ea typeface="Nixie One"/>
              <a:cs typeface="Times New Roman" pitchFamily="18" charset="0"/>
              <a:sym typeface="Nixie One"/>
            </a:endParaRPr>
          </a:p>
        </p:txBody>
      </p:sp>
    </p:spTree>
    <p:extLst>
      <p:ext uri="{BB962C8B-B14F-4D97-AF65-F5344CB8AC3E}">
        <p14:creationId xmlns:p14="http://schemas.microsoft.com/office/powerpoint/2010/main" val="202318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ÒNG QUAY MAY MẮN&amp;quot;&quot;/&gt;&lt;property id=&quot;20307&quot; value=&quot;270&quot;/&gt;&lt;/object&gt;&lt;object type=&quot;3&quot; unique_id=&quot;10004&quot;&gt;&lt;property id=&quot;20148&quot; value=&quot;5&quot;/&gt;&lt;property id=&quot;20300&quot; value=&quot;Slide 2&quot;/&gt;&lt;property id=&quot;20307&quot; value=&quot;269&quot;/&gt;&lt;/object&gt;&lt;object type=&quot;3&quot; unique_id=&quot;10005&quot;&gt;&lt;property id=&quot;20148&quot; value=&quot;5&quot;/&gt;&lt;property id=&quot;20300&quot; value=&quot;Slide 3&quot;/&gt;&lt;property id=&quot;20307&quot; value=&quot;273&quot;/&gt;&lt;/object&gt;&lt;object type=&quot;3&quot; unique_id=&quot;10006&quot;&gt;&lt;property id=&quot;20148&quot; value=&quot;5&quot;/&gt;&lt;property id=&quot;20300&quot; value=&quot;Slide 4&quot;/&gt;&lt;property id=&quot;20307&quot; value=&quot;274&quot;/&gt;&lt;/object&gt;&lt;object type=&quot;3&quot; unique_id=&quot;10007&quot;&gt;&lt;property id=&quot;20148&quot; value=&quot;5&quot;/&gt;&lt;property id=&quot;20300&quot; value=&quot;Slide 5&quot;/&gt;&lt;property id=&quot;20307&quot; value=&quot;278&quot;/&gt;&lt;/object&gt;&lt;object type=&quot;3&quot; unique_id=&quot;10008&quot;&gt;&lt;property id=&quot;20148&quot; value=&quot;5&quot;/&gt;&lt;property id=&quot;20300&quot; value=&quot;Slide 6&quot;/&gt;&lt;property id=&quot;20307&quot; value=&quot;275&quot;/&gt;&lt;/object&gt;&lt;object type=&quot;3&quot; unique_id=&quot;10009&quot;&gt;&lt;property id=&quot;20148&quot; value=&quot;5&quot;/&gt;&lt;property id=&quot;20300&quot; value=&quot;Slide 7&quot;/&gt;&lt;property id=&quot;20307&quot; value=&quot;277&quot;/&gt;&lt;/object&gt;&lt;object type=&quot;3&quot; unique_id=&quot;10010&quot;&gt;&lt;property id=&quot;20148&quot; value=&quot;5&quot;/&gt;&lt;property id=&quot;20300&quot; value=&quot;Slide 8&quot;/&gt;&lt;property id=&quot;20307&quot; value=&quot;276&quot;/&gt;&lt;/object&gt;&lt;object type=&quot;3&quot; unique_id=&quot;10011&quot;&gt;&lt;property id=&quot;20148&quot; value=&quot;5&quot;/&gt;&lt;property id=&quot;20300&quot; value=&quot;Slide 9&quot;/&gt;&lt;property id=&quot;20307&quot; value=&quot;279&quot;/&gt;&lt;/object&gt;&lt;object type=&quot;3&quot; unique_id=&quot;10012&quot;&gt;&lt;property id=&quot;20148&quot; value=&quot;5&quot;/&gt;&lt;property id=&quot;20300&quot; value=&quot;Slide 10&quot;/&gt;&lt;property id=&quot;20307&quot; value=&quot;280&quot;/&gt;&lt;/object&gt;&lt;object type=&quot;3&quot; unique_id=&quot;10013&quot;&gt;&lt;property id=&quot;20148&quot; value=&quot;5&quot;/&gt;&lt;property id=&quot;20300&quot; value=&quot;Slide 11&quot;/&gt;&lt;property id=&quot;20307&quot; value=&quot;281&quot;/&gt;&lt;/object&gt;&lt;/object&gt;&lt;object type=&quot;8&quot; unique_id=&quot;10028&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4701</TotalTime>
  <Words>1081</Words>
  <Application>Microsoft Office PowerPoint</Application>
  <PresentationFormat>Màn hình rộng</PresentationFormat>
  <Paragraphs>106</Paragraphs>
  <Slides>16</Slides>
  <Notes>0</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16</vt:i4>
      </vt:variant>
    </vt:vector>
  </HeadingPairs>
  <TitlesOfParts>
    <vt:vector size="21" baseType="lpstr">
      <vt:lpstr>Times New Roman</vt:lpstr>
      <vt:lpstr>Calibri Light</vt:lpstr>
      <vt:lpstr>Arial</vt:lpstr>
      <vt:lpstr>Calibri</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Tuyến Võ</cp:lastModifiedBy>
  <cp:revision>485</cp:revision>
  <dcterms:created xsi:type="dcterms:W3CDTF">2018-05-10T00:06:18Z</dcterms:created>
  <dcterms:modified xsi:type="dcterms:W3CDTF">2024-10-14T15:01:10Z</dcterms:modified>
</cp:coreProperties>
</file>